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82" r:id="rId4"/>
  </p:sldMasterIdLst>
  <p:notesMasterIdLst>
    <p:notesMasterId r:id="rId25"/>
  </p:notesMasterIdLst>
  <p:handoutMasterIdLst>
    <p:handoutMasterId r:id="rId26"/>
  </p:handoutMasterIdLst>
  <p:sldIdLst>
    <p:sldId id="257" r:id="rId5"/>
    <p:sldId id="268" r:id="rId6"/>
    <p:sldId id="273" r:id="rId7"/>
    <p:sldId id="259" r:id="rId8"/>
    <p:sldId id="260" r:id="rId9"/>
    <p:sldId id="262" r:id="rId10"/>
    <p:sldId id="286" r:id="rId11"/>
    <p:sldId id="267" r:id="rId12"/>
    <p:sldId id="263" r:id="rId13"/>
    <p:sldId id="271" r:id="rId14"/>
    <p:sldId id="270" r:id="rId15"/>
    <p:sldId id="264" r:id="rId16"/>
    <p:sldId id="287" r:id="rId17"/>
    <p:sldId id="278" r:id="rId18"/>
    <p:sldId id="276" r:id="rId19"/>
    <p:sldId id="289" r:id="rId20"/>
    <p:sldId id="281" r:id="rId21"/>
    <p:sldId id="280" r:id="rId22"/>
    <p:sldId id="284" r:id="rId23"/>
    <p:sldId id="261" r:id="rId24"/>
  </p:sldIdLst>
  <p:sldSz cx="12192000" cy="6858000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an Fahlbusch" initials="SF" lastIdx="3" clrIdx="0"/>
  <p:cmAuthor id="1" name="Ulli-Beer Silvia (ullb)" initials="U(" lastIdx="10" clrIdx="1">
    <p:extLst>
      <p:ext uri="{19B8F6BF-5375-455C-9EA6-DF929625EA0E}">
        <p15:presenceInfo xmlns:p15="http://schemas.microsoft.com/office/powerpoint/2012/main" userId="S::ullb_zhaw.ch#ext#@unigech.onmicrosoft.com::2ed503a5-bfdd-404e-b54e-51e678dea7b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A422A"/>
    <a:srgbClr val="196719"/>
    <a:srgbClr val="1352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20317E-3844-4C01-9A5B-D1016B67D616}" v="1" dt="2021-10-26T06:04:40.0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20" autoAdjust="0"/>
  </p:normalViewPr>
  <p:slideViewPr>
    <p:cSldViewPr>
      <p:cViewPr varScale="1">
        <p:scale>
          <a:sx n="67" d="100"/>
          <a:sy n="67" d="100"/>
        </p:scale>
        <p:origin x="604" y="44"/>
      </p:cViewPr>
      <p:guideLst>
        <p:guide orient="horz" pos="2160"/>
        <p:guide pos="3840"/>
        <p:guide pos="2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916" y="-8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eich Matthias (spei)" userId="8d3732f5-438b-48ab-826d-2f256bd52311" providerId="ADAL" clId="{7E20317E-3844-4C01-9A5B-D1016B67D616}"/>
    <pc:docChg chg="modSld">
      <pc:chgData name="Speich Matthias (spei)" userId="8d3732f5-438b-48ab-826d-2f256bd52311" providerId="ADAL" clId="{7E20317E-3844-4C01-9A5B-D1016B67D616}" dt="2021-10-26T06:04:40.061" v="0"/>
      <pc:docMkLst>
        <pc:docMk/>
      </pc:docMkLst>
      <pc:sldChg chg="delSp modTransition modAnim">
        <pc:chgData name="Speich Matthias (spei)" userId="8d3732f5-438b-48ab-826d-2f256bd52311" providerId="ADAL" clId="{7E20317E-3844-4C01-9A5B-D1016B67D616}" dt="2021-10-26T06:04:40.061" v="0"/>
        <pc:sldMkLst>
          <pc:docMk/>
          <pc:sldMk cId="1516245994" sldId="257"/>
        </pc:sldMkLst>
        <pc:picChg chg="del">
          <ac:chgData name="Speich Matthias (spei)" userId="8d3732f5-438b-48ab-826d-2f256bd52311" providerId="ADAL" clId="{7E20317E-3844-4C01-9A5B-D1016B67D616}" dt="2021-10-26T06:04:40.061" v="0"/>
          <ac:picMkLst>
            <pc:docMk/>
            <pc:sldMk cId="1516245994" sldId="257"/>
            <ac:picMk id="5" creationId="{A1D31E8A-2BF3-425E-8007-B418DEF66E4E}"/>
          </ac:picMkLst>
        </pc:picChg>
      </pc:sldChg>
      <pc:sldChg chg="delSp modTransition modAnim">
        <pc:chgData name="Speich Matthias (spei)" userId="8d3732f5-438b-48ab-826d-2f256bd52311" providerId="ADAL" clId="{7E20317E-3844-4C01-9A5B-D1016B67D616}" dt="2021-10-26T06:04:40.061" v="0"/>
        <pc:sldMkLst>
          <pc:docMk/>
          <pc:sldMk cId="1996364477" sldId="259"/>
        </pc:sldMkLst>
        <pc:picChg chg="del">
          <ac:chgData name="Speich Matthias (spei)" userId="8d3732f5-438b-48ab-826d-2f256bd52311" providerId="ADAL" clId="{7E20317E-3844-4C01-9A5B-D1016B67D616}" dt="2021-10-26T06:04:40.061" v="0"/>
          <ac:picMkLst>
            <pc:docMk/>
            <pc:sldMk cId="1996364477" sldId="259"/>
            <ac:picMk id="3" creationId="{C36C1B46-4482-4760-A213-8FDBCA35CA99}"/>
          </ac:picMkLst>
        </pc:picChg>
      </pc:sldChg>
      <pc:sldChg chg="delSp modTransition modAnim">
        <pc:chgData name="Speich Matthias (spei)" userId="8d3732f5-438b-48ab-826d-2f256bd52311" providerId="ADAL" clId="{7E20317E-3844-4C01-9A5B-D1016B67D616}" dt="2021-10-26T06:04:40.061" v="0"/>
        <pc:sldMkLst>
          <pc:docMk/>
          <pc:sldMk cId="569331790" sldId="260"/>
        </pc:sldMkLst>
        <pc:picChg chg="del">
          <ac:chgData name="Speich Matthias (spei)" userId="8d3732f5-438b-48ab-826d-2f256bd52311" providerId="ADAL" clId="{7E20317E-3844-4C01-9A5B-D1016B67D616}" dt="2021-10-26T06:04:40.061" v="0"/>
          <ac:picMkLst>
            <pc:docMk/>
            <pc:sldMk cId="569331790" sldId="260"/>
            <ac:picMk id="3" creationId="{99E4E5E4-1668-4396-81A2-9B5B26B87DCA}"/>
          </ac:picMkLst>
        </pc:picChg>
      </pc:sldChg>
      <pc:sldChg chg="delSp modTransition modAnim">
        <pc:chgData name="Speich Matthias (spei)" userId="8d3732f5-438b-48ab-826d-2f256bd52311" providerId="ADAL" clId="{7E20317E-3844-4C01-9A5B-D1016B67D616}" dt="2021-10-26T06:04:40.061" v="0"/>
        <pc:sldMkLst>
          <pc:docMk/>
          <pc:sldMk cId="717175534" sldId="261"/>
        </pc:sldMkLst>
        <pc:picChg chg="del">
          <ac:chgData name="Speich Matthias (spei)" userId="8d3732f5-438b-48ab-826d-2f256bd52311" providerId="ADAL" clId="{7E20317E-3844-4C01-9A5B-D1016B67D616}" dt="2021-10-26T06:04:40.061" v="0"/>
          <ac:picMkLst>
            <pc:docMk/>
            <pc:sldMk cId="717175534" sldId="261"/>
            <ac:picMk id="10" creationId="{92A96CB7-1131-46F3-912D-A79E898DCD9C}"/>
          </ac:picMkLst>
        </pc:picChg>
      </pc:sldChg>
      <pc:sldChg chg="delSp modTransition modAnim">
        <pc:chgData name="Speich Matthias (spei)" userId="8d3732f5-438b-48ab-826d-2f256bd52311" providerId="ADAL" clId="{7E20317E-3844-4C01-9A5B-D1016B67D616}" dt="2021-10-26T06:04:40.061" v="0"/>
        <pc:sldMkLst>
          <pc:docMk/>
          <pc:sldMk cId="3753461095" sldId="262"/>
        </pc:sldMkLst>
        <pc:picChg chg="del">
          <ac:chgData name="Speich Matthias (spei)" userId="8d3732f5-438b-48ab-826d-2f256bd52311" providerId="ADAL" clId="{7E20317E-3844-4C01-9A5B-D1016B67D616}" dt="2021-10-26T06:04:40.061" v="0"/>
          <ac:picMkLst>
            <pc:docMk/>
            <pc:sldMk cId="3753461095" sldId="262"/>
            <ac:picMk id="3" creationId="{044C24E3-B2A3-48E1-83C5-482666E1B3FE}"/>
          </ac:picMkLst>
        </pc:picChg>
      </pc:sldChg>
      <pc:sldChg chg="delSp modTransition modAnim">
        <pc:chgData name="Speich Matthias (spei)" userId="8d3732f5-438b-48ab-826d-2f256bd52311" providerId="ADAL" clId="{7E20317E-3844-4C01-9A5B-D1016B67D616}" dt="2021-10-26T06:04:40.061" v="0"/>
        <pc:sldMkLst>
          <pc:docMk/>
          <pc:sldMk cId="4103665189" sldId="263"/>
        </pc:sldMkLst>
        <pc:picChg chg="del">
          <ac:chgData name="Speich Matthias (spei)" userId="8d3732f5-438b-48ab-826d-2f256bd52311" providerId="ADAL" clId="{7E20317E-3844-4C01-9A5B-D1016B67D616}" dt="2021-10-26T06:04:40.061" v="0"/>
          <ac:picMkLst>
            <pc:docMk/>
            <pc:sldMk cId="4103665189" sldId="263"/>
            <ac:picMk id="12" creationId="{DFC50ECB-4A37-494B-B84F-BD235E2F96A5}"/>
          </ac:picMkLst>
        </pc:picChg>
      </pc:sldChg>
      <pc:sldChg chg="delSp modTransition modAnim">
        <pc:chgData name="Speich Matthias (spei)" userId="8d3732f5-438b-48ab-826d-2f256bd52311" providerId="ADAL" clId="{7E20317E-3844-4C01-9A5B-D1016B67D616}" dt="2021-10-26T06:04:40.061" v="0"/>
        <pc:sldMkLst>
          <pc:docMk/>
          <pc:sldMk cId="109416973" sldId="264"/>
        </pc:sldMkLst>
        <pc:picChg chg="del">
          <ac:chgData name="Speich Matthias (spei)" userId="8d3732f5-438b-48ab-826d-2f256bd52311" providerId="ADAL" clId="{7E20317E-3844-4C01-9A5B-D1016B67D616}" dt="2021-10-26T06:04:40.061" v="0"/>
          <ac:picMkLst>
            <pc:docMk/>
            <pc:sldMk cId="109416973" sldId="264"/>
            <ac:picMk id="3" creationId="{44770A48-9AE3-4F5C-B5B7-1126422D4F6B}"/>
          </ac:picMkLst>
        </pc:picChg>
      </pc:sldChg>
      <pc:sldChg chg="delSp modTransition modAnim">
        <pc:chgData name="Speich Matthias (spei)" userId="8d3732f5-438b-48ab-826d-2f256bd52311" providerId="ADAL" clId="{7E20317E-3844-4C01-9A5B-D1016B67D616}" dt="2021-10-26T06:04:40.061" v="0"/>
        <pc:sldMkLst>
          <pc:docMk/>
          <pc:sldMk cId="458624103" sldId="267"/>
        </pc:sldMkLst>
        <pc:picChg chg="del">
          <ac:chgData name="Speich Matthias (spei)" userId="8d3732f5-438b-48ab-826d-2f256bd52311" providerId="ADAL" clId="{7E20317E-3844-4C01-9A5B-D1016B67D616}" dt="2021-10-26T06:04:40.061" v="0"/>
          <ac:picMkLst>
            <pc:docMk/>
            <pc:sldMk cId="458624103" sldId="267"/>
            <ac:picMk id="7" creationId="{8CE4E08E-4E14-4284-8C68-6F765C42EC66}"/>
          </ac:picMkLst>
        </pc:picChg>
      </pc:sldChg>
      <pc:sldChg chg="delSp modTransition modAnim">
        <pc:chgData name="Speich Matthias (spei)" userId="8d3732f5-438b-48ab-826d-2f256bd52311" providerId="ADAL" clId="{7E20317E-3844-4C01-9A5B-D1016B67D616}" dt="2021-10-26T06:04:40.061" v="0"/>
        <pc:sldMkLst>
          <pc:docMk/>
          <pc:sldMk cId="2930716529" sldId="268"/>
        </pc:sldMkLst>
        <pc:picChg chg="del">
          <ac:chgData name="Speich Matthias (spei)" userId="8d3732f5-438b-48ab-826d-2f256bd52311" providerId="ADAL" clId="{7E20317E-3844-4C01-9A5B-D1016B67D616}" dt="2021-10-26T06:04:40.061" v="0"/>
          <ac:picMkLst>
            <pc:docMk/>
            <pc:sldMk cId="2930716529" sldId="268"/>
            <ac:picMk id="7" creationId="{DDF8C453-A6CE-49BA-8000-CE795C99E448}"/>
          </ac:picMkLst>
        </pc:picChg>
      </pc:sldChg>
      <pc:sldChg chg="delSp modTransition modAnim">
        <pc:chgData name="Speich Matthias (spei)" userId="8d3732f5-438b-48ab-826d-2f256bd52311" providerId="ADAL" clId="{7E20317E-3844-4C01-9A5B-D1016B67D616}" dt="2021-10-26T06:04:40.061" v="0"/>
        <pc:sldMkLst>
          <pc:docMk/>
          <pc:sldMk cId="2944397158" sldId="270"/>
        </pc:sldMkLst>
        <pc:picChg chg="del">
          <ac:chgData name="Speich Matthias (spei)" userId="8d3732f5-438b-48ab-826d-2f256bd52311" providerId="ADAL" clId="{7E20317E-3844-4C01-9A5B-D1016B67D616}" dt="2021-10-26T06:04:40.061" v="0"/>
          <ac:picMkLst>
            <pc:docMk/>
            <pc:sldMk cId="2944397158" sldId="270"/>
            <ac:picMk id="9" creationId="{FD3E8735-A4E0-4CB8-A6E2-7A02536D103A}"/>
          </ac:picMkLst>
        </pc:picChg>
      </pc:sldChg>
      <pc:sldChg chg="delSp modTransition modAnim">
        <pc:chgData name="Speich Matthias (spei)" userId="8d3732f5-438b-48ab-826d-2f256bd52311" providerId="ADAL" clId="{7E20317E-3844-4C01-9A5B-D1016B67D616}" dt="2021-10-26T06:04:40.061" v="0"/>
        <pc:sldMkLst>
          <pc:docMk/>
          <pc:sldMk cId="3898304926" sldId="271"/>
        </pc:sldMkLst>
        <pc:picChg chg="del">
          <ac:chgData name="Speich Matthias (spei)" userId="8d3732f5-438b-48ab-826d-2f256bd52311" providerId="ADAL" clId="{7E20317E-3844-4C01-9A5B-D1016B67D616}" dt="2021-10-26T06:04:40.061" v="0"/>
          <ac:picMkLst>
            <pc:docMk/>
            <pc:sldMk cId="3898304926" sldId="271"/>
            <ac:picMk id="6" creationId="{BA96EA40-BD70-48EA-B378-0BBCEE338C50}"/>
          </ac:picMkLst>
        </pc:picChg>
      </pc:sldChg>
      <pc:sldChg chg="delSp modTransition modAnim">
        <pc:chgData name="Speich Matthias (spei)" userId="8d3732f5-438b-48ab-826d-2f256bd52311" providerId="ADAL" clId="{7E20317E-3844-4C01-9A5B-D1016B67D616}" dt="2021-10-26T06:04:40.061" v="0"/>
        <pc:sldMkLst>
          <pc:docMk/>
          <pc:sldMk cId="4178933196" sldId="273"/>
        </pc:sldMkLst>
        <pc:picChg chg="del">
          <ac:chgData name="Speich Matthias (spei)" userId="8d3732f5-438b-48ab-826d-2f256bd52311" providerId="ADAL" clId="{7E20317E-3844-4C01-9A5B-D1016B67D616}" dt="2021-10-26T06:04:40.061" v="0"/>
          <ac:picMkLst>
            <pc:docMk/>
            <pc:sldMk cId="4178933196" sldId="273"/>
            <ac:picMk id="3" creationId="{2D52AFDD-4ADA-4514-9A26-D271F463D8D2}"/>
          </ac:picMkLst>
        </pc:picChg>
      </pc:sldChg>
      <pc:sldChg chg="delSp modTransition modAnim">
        <pc:chgData name="Speich Matthias (spei)" userId="8d3732f5-438b-48ab-826d-2f256bd52311" providerId="ADAL" clId="{7E20317E-3844-4C01-9A5B-D1016B67D616}" dt="2021-10-26T06:04:40.061" v="0"/>
        <pc:sldMkLst>
          <pc:docMk/>
          <pc:sldMk cId="286137366" sldId="276"/>
        </pc:sldMkLst>
        <pc:picChg chg="del">
          <ac:chgData name="Speich Matthias (spei)" userId="8d3732f5-438b-48ab-826d-2f256bd52311" providerId="ADAL" clId="{7E20317E-3844-4C01-9A5B-D1016B67D616}" dt="2021-10-26T06:04:40.061" v="0"/>
          <ac:picMkLst>
            <pc:docMk/>
            <pc:sldMk cId="286137366" sldId="276"/>
            <ac:picMk id="3" creationId="{C50439C0-F888-4699-A833-B49F9F50E7A7}"/>
          </ac:picMkLst>
        </pc:picChg>
      </pc:sldChg>
      <pc:sldChg chg="delSp modTransition modAnim">
        <pc:chgData name="Speich Matthias (spei)" userId="8d3732f5-438b-48ab-826d-2f256bd52311" providerId="ADAL" clId="{7E20317E-3844-4C01-9A5B-D1016B67D616}" dt="2021-10-26T06:04:40.061" v="0"/>
        <pc:sldMkLst>
          <pc:docMk/>
          <pc:sldMk cId="4262285399" sldId="278"/>
        </pc:sldMkLst>
        <pc:picChg chg="del">
          <ac:chgData name="Speich Matthias (spei)" userId="8d3732f5-438b-48ab-826d-2f256bd52311" providerId="ADAL" clId="{7E20317E-3844-4C01-9A5B-D1016B67D616}" dt="2021-10-26T06:04:40.061" v="0"/>
          <ac:picMkLst>
            <pc:docMk/>
            <pc:sldMk cId="4262285399" sldId="278"/>
            <ac:picMk id="9" creationId="{025532B1-FC5B-484D-BAA4-459282134689}"/>
          </ac:picMkLst>
        </pc:picChg>
      </pc:sldChg>
      <pc:sldChg chg="delSp modTransition modAnim">
        <pc:chgData name="Speich Matthias (spei)" userId="8d3732f5-438b-48ab-826d-2f256bd52311" providerId="ADAL" clId="{7E20317E-3844-4C01-9A5B-D1016B67D616}" dt="2021-10-26T06:04:40.061" v="0"/>
        <pc:sldMkLst>
          <pc:docMk/>
          <pc:sldMk cId="3131633415" sldId="280"/>
        </pc:sldMkLst>
        <pc:picChg chg="del">
          <ac:chgData name="Speich Matthias (spei)" userId="8d3732f5-438b-48ab-826d-2f256bd52311" providerId="ADAL" clId="{7E20317E-3844-4C01-9A5B-D1016B67D616}" dt="2021-10-26T06:04:40.061" v="0"/>
          <ac:picMkLst>
            <pc:docMk/>
            <pc:sldMk cId="3131633415" sldId="280"/>
            <ac:picMk id="3" creationId="{5F011E7D-0A05-4386-BA33-B5A959DB8C0D}"/>
          </ac:picMkLst>
        </pc:picChg>
      </pc:sldChg>
      <pc:sldChg chg="delSp modTransition modAnim">
        <pc:chgData name="Speich Matthias (spei)" userId="8d3732f5-438b-48ab-826d-2f256bd52311" providerId="ADAL" clId="{7E20317E-3844-4C01-9A5B-D1016B67D616}" dt="2021-10-26T06:04:40.061" v="0"/>
        <pc:sldMkLst>
          <pc:docMk/>
          <pc:sldMk cId="1244920585" sldId="281"/>
        </pc:sldMkLst>
        <pc:picChg chg="del">
          <ac:chgData name="Speich Matthias (spei)" userId="8d3732f5-438b-48ab-826d-2f256bd52311" providerId="ADAL" clId="{7E20317E-3844-4C01-9A5B-D1016B67D616}" dt="2021-10-26T06:04:40.061" v="0"/>
          <ac:picMkLst>
            <pc:docMk/>
            <pc:sldMk cId="1244920585" sldId="281"/>
            <ac:picMk id="6" creationId="{7B059B01-E6B9-4392-AD3B-3215D38C0C11}"/>
          </ac:picMkLst>
        </pc:picChg>
      </pc:sldChg>
      <pc:sldChg chg="delSp modTransition modAnim">
        <pc:chgData name="Speich Matthias (spei)" userId="8d3732f5-438b-48ab-826d-2f256bd52311" providerId="ADAL" clId="{7E20317E-3844-4C01-9A5B-D1016B67D616}" dt="2021-10-26T06:04:40.061" v="0"/>
        <pc:sldMkLst>
          <pc:docMk/>
          <pc:sldMk cId="928571274" sldId="284"/>
        </pc:sldMkLst>
        <pc:picChg chg="del">
          <ac:chgData name="Speich Matthias (spei)" userId="8d3732f5-438b-48ab-826d-2f256bd52311" providerId="ADAL" clId="{7E20317E-3844-4C01-9A5B-D1016B67D616}" dt="2021-10-26T06:04:40.061" v="0"/>
          <ac:picMkLst>
            <pc:docMk/>
            <pc:sldMk cId="928571274" sldId="284"/>
            <ac:picMk id="6" creationId="{1917CE34-8C0B-4D76-9E2C-85BCD82506C0}"/>
          </ac:picMkLst>
        </pc:picChg>
      </pc:sldChg>
      <pc:sldChg chg="delSp modTransition modAnim">
        <pc:chgData name="Speich Matthias (spei)" userId="8d3732f5-438b-48ab-826d-2f256bd52311" providerId="ADAL" clId="{7E20317E-3844-4C01-9A5B-D1016B67D616}" dt="2021-10-26T06:04:40.061" v="0"/>
        <pc:sldMkLst>
          <pc:docMk/>
          <pc:sldMk cId="2229865800" sldId="286"/>
        </pc:sldMkLst>
        <pc:picChg chg="del">
          <ac:chgData name="Speich Matthias (spei)" userId="8d3732f5-438b-48ab-826d-2f256bd52311" providerId="ADAL" clId="{7E20317E-3844-4C01-9A5B-D1016B67D616}" dt="2021-10-26T06:04:40.061" v="0"/>
          <ac:picMkLst>
            <pc:docMk/>
            <pc:sldMk cId="2229865800" sldId="286"/>
            <ac:picMk id="3" creationId="{E3167499-6B43-4EF1-8874-CFBB8B514EA3}"/>
          </ac:picMkLst>
        </pc:picChg>
      </pc:sldChg>
      <pc:sldChg chg="delSp modTransition modAnim">
        <pc:chgData name="Speich Matthias (spei)" userId="8d3732f5-438b-48ab-826d-2f256bd52311" providerId="ADAL" clId="{7E20317E-3844-4C01-9A5B-D1016B67D616}" dt="2021-10-26T06:04:40.061" v="0"/>
        <pc:sldMkLst>
          <pc:docMk/>
          <pc:sldMk cId="1574396855" sldId="287"/>
        </pc:sldMkLst>
        <pc:picChg chg="del">
          <ac:chgData name="Speich Matthias (spei)" userId="8d3732f5-438b-48ab-826d-2f256bd52311" providerId="ADAL" clId="{7E20317E-3844-4C01-9A5B-D1016B67D616}" dt="2021-10-26T06:04:40.061" v="0"/>
          <ac:picMkLst>
            <pc:docMk/>
            <pc:sldMk cId="1574396855" sldId="287"/>
            <ac:picMk id="27" creationId="{F789E939-E660-43E5-A8D1-57BFBF38DCD9}"/>
          </ac:picMkLst>
        </pc:picChg>
      </pc:sldChg>
      <pc:sldChg chg="delSp modTransition modAnim">
        <pc:chgData name="Speich Matthias (spei)" userId="8d3732f5-438b-48ab-826d-2f256bd52311" providerId="ADAL" clId="{7E20317E-3844-4C01-9A5B-D1016B67D616}" dt="2021-10-26T06:04:40.061" v="0"/>
        <pc:sldMkLst>
          <pc:docMk/>
          <pc:sldMk cId="2318078080" sldId="289"/>
        </pc:sldMkLst>
        <pc:picChg chg="del">
          <ac:chgData name="Speich Matthias (spei)" userId="8d3732f5-438b-48ab-826d-2f256bd52311" providerId="ADAL" clId="{7E20317E-3844-4C01-9A5B-D1016B67D616}" dt="2021-10-26T06:04:40.061" v="0"/>
          <ac:picMkLst>
            <pc:docMk/>
            <pc:sldMk cId="2318078080" sldId="289"/>
            <ac:picMk id="16" creationId="{96EEF381-9B76-4DBD-BD35-0B916798869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D5A2D-F402-48DD-B039-7154530A9DB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9286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D010E-D1FB-41AC-82FA-21A2BDC5E24B}" type="datetimeFigureOut">
              <a:rPr lang="de-CH" smtClean="0"/>
              <a:t>26.10.2021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25B60-F2BA-46E5-8E2D-2D2B4D1E38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9765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687729" y="2132856"/>
            <a:ext cx="109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87728" y="3356992"/>
            <a:ext cx="10992000" cy="806450"/>
          </a:xfrm>
        </p:spPr>
        <p:txBody>
          <a:bodyPr anchor="t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87729" y="4221089"/>
            <a:ext cx="10992000" cy="504825"/>
          </a:xfrm>
        </p:spPr>
        <p:txBody>
          <a:bodyPr anchor="t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GB" noProof="0" dirty="0"/>
              <a:t>Author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57A813F-34C0-0346-B46F-490CF15343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" r="6250"/>
          <a:stretch/>
        </p:blipFill>
        <p:spPr>
          <a:xfrm>
            <a:off x="47328" y="5013176"/>
            <a:ext cx="1596176" cy="6480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7857944-952A-E349-8CCA-D29EE5EDE3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5013176"/>
            <a:ext cx="1224136" cy="5534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EE86F4-A234-1E41-A320-7D67A6F2AC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5229200"/>
            <a:ext cx="1584177" cy="2541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5085184"/>
            <a:ext cx="2227176" cy="1484784"/>
          </a:xfrm>
          <a:prstGeom prst="rect">
            <a:avLst/>
          </a:prstGeom>
        </p:spPr>
      </p:pic>
      <p:pic>
        <p:nvPicPr>
          <p:cNvPr id="1028" name="Picture 4" descr="Bildergebnis für fh ost 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4941168"/>
            <a:ext cx="144016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ergebnis für zhaw 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4797152"/>
            <a:ext cx="822282" cy="95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919536" y="5805264"/>
            <a:ext cx="864096" cy="653096"/>
          </a:xfrm>
          <a:prstGeom prst="rect">
            <a:avLst/>
          </a:prstGeom>
        </p:spPr>
      </p:pic>
      <p:pic>
        <p:nvPicPr>
          <p:cNvPr id="1034" name="Picture 10" descr="Bildergebnis für crem logo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5949280"/>
            <a:ext cx="1132670" cy="50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indp.ch/img/logo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21288"/>
            <a:ext cx="1152128" cy="41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ildergebnis für supsi logo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5877272"/>
            <a:ext cx="135109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91344" y="5877272"/>
            <a:ext cx="1564010" cy="48391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8EC9934-E18E-4C97-AB9E-6594BD7C34B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941048" y="315298"/>
            <a:ext cx="2234184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 sz="1800"/>
            </a:lvl3pPr>
            <a:lvl4pPr>
              <a:buClr>
                <a:srgbClr val="1A422A"/>
              </a:buClr>
              <a:defRPr/>
            </a:lvl4pPr>
            <a:lvl5pPr>
              <a:buClr>
                <a:srgbClr val="1A422A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B390-41AF-41D8-AC39-A8AFBAD71670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2379B-9CAE-46F6-8FB8-9D4A676E6B3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4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B390-41AF-41D8-AC39-A8AFBAD71670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2379B-9CAE-46F6-8FB8-9D4A676E6B3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6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B390-41AF-41D8-AC39-A8AFBAD71670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2379B-9CAE-46F6-8FB8-9D4A676E6B3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9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B390-41AF-41D8-AC39-A8AFBAD71670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2379B-9CAE-46F6-8FB8-9D4A676E6B3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5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B390-41AF-41D8-AC39-A8AFBAD71670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2379B-9CAE-46F6-8FB8-9D4A676E6B3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8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t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1435363"/>
            <a:ext cx="6815667" cy="4690800"/>
          </a:xfrm>
        </p:spPr>
        <p:txBody>
          <a:bodyPr anchor="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0928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5003" y="1988840"/>
            <a:ext cx="8544949" cy="388843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0"/>
          </p:nvPr>
        </p:nvSpPr>
        <p:spPr>
          <a:xfrm>
            <a:off x="609600" y="1334890"/>
            <a:ext cx="7315200" cy="437926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3"/>
          <p:cNvSpPr>
            <a:spLocks noGrp="1"/>
          </p:cNvSpPr>
          <p:nvPr>
            <p:ph type="body" sz="half" idx="11"/>
          </p:nvPr>
        </p:nvSpPr>
        <p:spPr>
          <a:xfrm>
            <a:off x="605003" y="5877272"/>
            <a:ext cx="7315200" cy="437926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CA8B390-41AF-41D8-AC39-A8AFBAD71670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152379B-9CAE-46F6-8FB8-9D4A676E6B3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6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844676"/>
            <a:ext cx="12192000" cy="50133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CA8B390-41AF-41D8-AC39-A8AFBAD71670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2379B-9CAE-46F6-8FB8-9D4A676E6B3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9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197768"/>
            <a:ext cx="9374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2440" y="64482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8B390-41AF-41D8-AC39-A8AFBAD71670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464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2379B-9CAE-46F6-8FB8-9D4A676E6B3F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5E5B557-4CD0-4684-AC66-55FC3670D46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941048" y="315298"/>
            <a:ext cx="2234184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1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3" r:id="rId8"/>
    <p:sldLayoutId id="214748369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SzPct val="100000"/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A422A"/>
        </a:buClr>
        <a:buSzPct val="80000"/>
        <a:buFont typeface="Wingdings" pitchFamily="2" charset="2"/>
        <a:buChar char="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A422A"/>
        </a:buClr>
        <a:buSzPct val="80000"/>
        <a:buFont typeface="Wingdings" pitchFamily="2" charset="2"/>
        <a:buChar char="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87729" y="1844824"/>
            <a:ext cx="10992000" cy="1143000"/>
          </a:xfrm>
        </p:spPr>
        <p:txBody>
          <a:bodyPr/>
          <a:lstStyle/>
          <a:p>
            <a:r>
              <a:rPr lang="de-CH" b="1" dirty="0" err="1"/>
              <a:t>Socio-economic</a:t>
            </a:r>
            <a:r>
              <a:rPr lang="de-CH" b="1" dirty="0"/>
              <a:t> </a:t>
            </a:r>
            <a:r>
              <a:rPr lang="de-CH" b="1" dirty="0" err="1"/>
              <a:t>challenges</a:t>
            </a:r>
            <a:r>
              <a:rPr lang="de-CH" b="1" dirty="0"/>
              <a:t> </a:t>
            </a:r>
            <a:r>
              <a:rPr lang="de-CH" b="1" dirty="0" err="1"/>
              <a:t>of</a:t>
            </a:r>
            <a:r>
              <a:rPr lang="de-CH" b="1" dirty="0"/>
              <a:t> </a:t>
            </a:r>
            <a:r>
              <a:rPr lang="de-CH" b="1" dirty="0" err="1"/>
              <a:t>the</a:t>
            </a:r>
            <a:r>
              <a:rPr lang="de-CH" b="1" dirty="0"/>
              <a:t> </a:t>
            </a:r>
            <a:r>
              <a:rPr lang="de-CH" b="1" dirty="0" err="1"/>
              <a:t>decarbonization</a:t>
            </a:r>
            <a:r>
              <a:rPr lang="de-CH" b="1" dirty="0"/>
              <a:t> </a:t>
            </a:r>
            <a:r>
              <a:rPr lang="de-CH" b="1" dirty="0" err="1"/>
              <a:t>of</a:t>
            </a:r>
            <a:r>
              <a:rPr lang="de-CH" b="1" dirty="0"/>
              <a:t> </a:t>
            </a:r>
            <a:r>
              <a:rPr lang="de-CH" b="1" dirty="0" err="1"/>
              <a:t>heating</a:t>
            </a:r>
            <a:r>
              <a:rPr lang="de-CH" b="1" dirty="0"/>
              <a:t> and </a:t>
            </a:r>
            <a:r>
              <a:rPr lang="de-CH" b="1" dirty="0" err="1"/>
              <a:t>cooling</a:t>
            </a:r>
            <a:endParaRPr lang="de-CH" b="1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87728" y="3068960"/>
            <a:ext cx="10992000" cy="806450"/>
          </a:xfrm>
        </p:spPr>
        <p:txBody>
          <a:bodyPr/>
          <a:lstStyle/>
          <a:p>
            <a:r>
              <a:rPr lang="de-CH" dirty="0" err="1"/>
              <a:t>DeCarbCH</a:t>
            </a:r>
            <a:r>
              <a:rPr lang="de-CH" dirty="0"/>
              <a:t> Lunch Seminar</a:t>
            </a:r>
          </a:p>
          <a:p>
            <a:r>
              <a:rPr lang="de-CH" dirty="0"/>
              <a:t>5. </a:t>
            </a:r>
            <a:r>
              <a:rPr lang="de-CH" dirty="0" err="1"/>
              <a:t>October</a:t>
            </a:r>
            <a:r>
              <a:rPr lang="de-CH" dirty="0"/>
              <a:t> 2021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687729" y="3933057"/>
            <a:ext cx="10992000" cy="504825"/>
          </a:xfrm>
        </p:spPr>
        <p:txBody>
          <a:bodyPr/>
          <a:lstStyle/>
          <a:p>
            <a:r>
              <a:rPr lang="en-US" dirty="0"/>
              <a:t>Matthias Speich, Sarah Hafner, Silvia Ulli-Beer</a:t>
            </a:r>
          </a:p>
          <a:p>
            <a:r>
              <a:rPr lang="en-US" dirty="0"/>
              <a:t>ZHAW, Institute of Sustainable Development</a:t>
            </a:r>
          </a:p>
        </p:txBody>
      </p:sp>
    </p:spTree>
    <p:extLst>
      <p:ext uri="{BB962C8B-B14F-4D97-AF65-F5344CB8AC3E}">
        <p14:creationId xmlns:p14="http://schemas.microsoft.com/office/powerpoint/2010/main" val="1516245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A3A97-5F27-4923-96D8-899EC9222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Limitations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business</a:t>
            </a:r>
            <a:r>
              <a:rPr lang="de-CH" dirty="0"/>
              <a:t> </a:t>
            </a:r>
            <a:r>
              <a:rPr lang="de-CH" dirty="0" err="1"/>
              <a:t>model</a:t>
            </a:r>
            <a:r>
              <a:rPr lang="de-CH" dirty="0"/>
              <a:t> </a:t>
            </a:r>
            <a:r>
              <a:rPr lang="de-CH" dirty="0" err="1"/>
              <a:t>concept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58EC50-6A8A-44A2-BC75-6E5903535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316" y="2182948"/>
            <a:ext cx="5630416" cy="972574"/>
          </a:xfrm>
        </p:spPr>
        <p:txBody>
          <a:bodyPr>
            <a:normAutofit/>
          </a:bodyPr>
          <a:lstStyle/>
          <a:p>
            <a:r>
              <a:rPr lang="en-US" dirty="0"/>
              <a:t>A BM focuses on value creation by a </a:t>
            </a:r>
            <a:r>
              <a:rPr lang="en-US" b="1" dirty="0"/>
              <a:t>single organization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2F3E56-ACCC-4DB9-82AB-17EDF3800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3D3B0-685A-4746-975F-9323A8C87AD9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9056D61-7069-4ECA-9CA5-44C1BE0CD1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2379B-9CAE-46F6-8FB8-9D4A676E6B3F}" type="slidenum">
              <a:rPr lang="en-US" smtClean="0"/>
              <a:t>10</a:t>
            </a:fld>
            <a:endParaRPr lang="en-US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E6DA07B-1345-4230-9432-524F58C2452F}"/>
              </a:ext>
            </a:extLst>
          </p:cNvPr>
          <p:cNvSpPr/>
          <p:nvPr/>
        </p:nvSpPr>
        <p:spPr>
          <a:xfrm>
            <a:off x="839416" y="4339704"/>
            <a:ext cx="11031016" cy="20831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=&gt; Which contributions can (BM) research make in cases where…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- Value creation depends on the interactions of </a:t>
            </a:r>
            <a:r>
              <a:rPr lang="en-US" sz="2000" b="1" dirty="0">
                <a:solidFill>
                  <a:schemeClr val="tx1"/>
                </a:solidFill>
              </a:rPr>
              <a:t>several, independent organizations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- Value is created for </a:t>
            </a:r>
            <a:r>
              <a:rPr lang="en-US" sz="2000" b="1" dirty="0">
                <a:solidFill>
                  <a:schemeClr val="tx1"/>
                </a:solidFill>
              </a:rPr>
              <a:t>end customers </a:t>
            </a:r>
            <a:r>
              <a:rPr lang="en-US" sz="2000" dirty="0">
                <a:solidFill>
                  <a:schemeClr val="tx1"/>
                </a:solidFill>
              </a:rPr>
              <a:t>as well as for </a:t>
            </a:r>
            <a:r>
              <a:rPr lang="en-US" sz="2000" b="1" dirty="0">
                <a:solidFill>
                  <a:schemeClr val="tx1"/>
                </a:solidFill>
              </a:rPr>
              <a:t>society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- </a:t>
            </a:r>
            <a:r>
              <a:rPr lang="en-US" sz="2000" b="1" dirty="0">
                <a:solidFill>
                  <a:schemeClr val="tx1"/>
                </a:solidFill>
              </a:rPr>
              <a:t>Systemic innovations </a:t>
            </a:r>
            <a:r>
              <a:rPr lang="en-US" sz="2000" dirty="0">
                <a:solidFill>
                  <a:schemeClr val="tx1"/>
                </a:solidFill>
              </a:rPr>
              <a:t>are required?</a:t>
            </a:r>
            <a:endParaRPr lang="de-CH" sz="2000" dirty="0">
              <a:solidFill>
                <a:schemeClr val="tx1"/>
              </a:solidFill>
            </a:endParaRPr>
          </a:p>
        </p:txBody>
      </p:sp>
      <p:pic>
        <p:nvPicPr>
          <p:cNvPr id="13" name="Picture 2" descr="Business Model Definition-The Magic Triangle (Source: Gassman et al.,... |  Download Scientific Diagram">
            <a:extLst>
              <a:ext uri="{FF2B5EF4-FFF2-40B4-BE49-F238E27FC236}">
                <a16:creationId xmlns:a16="http://schemas.microsoft.com/office/drawing/2014/main" id="{EFA853E0-52D9-46AD-ACFA-1C15C5A64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9244" y="1425097"/>
            <a:ext cx="3960440" cy="248827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898304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6DF124-F6EC-4C8A-87D9-0308D4110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Business / Innovation </a:t>
            </a:r>
            <a:r>
              <a:rPr lang="de-CH" dirty="0" err="1"/>
              <a:t>ecosystem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62E742-7106-448F-9F98-0DF50BA09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0000-5017-41D9-9822-0F3248E2B8DF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515E470-692D-4BA3-B3F8-ACCAE00722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2379B-9CAE-46F6-8FB8-9D4A676E6B3F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FBC5D67-2EA5-4A2B-9C3C-B22919850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118" y="1679135"/>
            <a:ext cx="7058868" cy="363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7B5A4F3-0DE5-4FD3-94EA-3B5F86AD1648}"/>
              </a:ext>
            </a:extLst>
          </p:cNvPr>
          <p:cNvSpPr txBox="1"/>
          <p:nvPr/>
        </p:nvSpPr>
        <p:spPr>
          <a:xfrm>
            <a:off x="4331948" y="5924533"/>
            <a:ext cx="2756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i="1" dirty="0" err="1"/>
              <a:t>Leviäkangas</a:t>
            </a:r>
            <a:r>
              <a:rPr lang="de-CH" i="1" dirty="0"/>
              <a:t> &amp; </a:t>
            </a:r>
            <a:r>
              <a:rPr lang="de-CH" i="1" dirty="0" err="1"/>
              <a:t>Öörni</a:t>
            </a:r>
            <a:r>
              <a:rPr lang="de-CH" i="1" dirty="0"/>
              <a:t> (2020)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4902A6B-76BD-4E74-A556-8FECD5B8AC83}"/>
              </a:ext>
            </a:extLst>
          </p:cNvPr>
          <p:cNvSpPr txBox="1"/>
          <p:nvPr/>
        </p:nvSpPr>
        <p:spPr>
          <a:xfrm>
            <a:off x="7644084" y="1428996"/>
            <a:ext cx="431779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Purposeful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orchestrated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network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realize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proposition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Public-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explicitly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Regulator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participant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creation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possibly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orchestrator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Representative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societal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interests</a:t>
            </a:r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397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5E00DB-BF33-4B28-807E-3DD53BB3A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Value </a:t>
            </a:r>
            <a:r>
              <a:rPr lang="de-CH" dirty="0" err="1"/>
              <a:t>creation</a:t>
            </a:r>
            <a:r>
              <a:rPr lang="de-CH" dirty="0"/>
              <a:t> on multiple </a:t>
            </a:r>
            <a:r>
              <a:rPr lang="de-CH" dirty="0" err="1"/>
              <a:t>levels</a:t>
            </a:r>
            <a:r>
              <a:rPr lang="de-CH" dirty="0"/>
              <a:t> in </a:t>
            </a:r>
            <a:r>
              <a:rPr lang="de-CH" dirty="0" err="1"/>
              <a:t>ecosystems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12B63B-55F4-42CE-BF9F-68D23ECBC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1C37-6993-4367-9794-A937C3F2FE2E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F847A3D-AE11-4FF2-AAB7-76B382B85A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2379B-9CAE-46F6-8FB8-9D4A676E6B3F}" type="slidenum">
              <a:rPr lang="en-US" smtClean="0"/>
              <a:t>12</a:t>
            </a:fld>
            <a:endParaRPr lang="en-US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D7E23C8-1A2B-45E1-B4ED-6DF031CC1F56}"/>
              </a:ext>
            </a:extLst>
          </p:cNvPr>
          <p:cNvSpPr/>
          <p:nvPr/>
        </p:nvSpPr>
        <p:spPr>
          <a:xfrm>
            <a:off x="270260" y="2695987"/>
            <a:ext cx="2402870" cy="39194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6BB5323-ECF5-44E2-BB5A-20F644C6AD65}"/>
              </a:ext>
            </a:extLst>
          </p:cNvPr>
          <p:cNvSpPr/>
          <p:nvPr/>
        </p:nvSpPr>
        <p:spPr>
          <a:xfrm>
            <a:off x="490508" y="3466160"/>
            <a:ext cx="1925098" cy="31511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617366C-5126-4011-9D1D-7E4AE6E07562}"/>
              </a:ext>
            </a:extLst>
          </p:cNvPr>
          <p:cNvSpPr/>
          <p:nvPr/>
        </p:nvSpPr>
        <p:spPr>
          <a:xfrm>
            <a:off x="724520" y="4177804"/>
            <a:ext cx="1493039" cy="244392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03DC424-EE61-4239-9D1C-EC492E50C64D}"/>
              </a:ext>
            </a:extLst>
          </p:cNvPr>
          <p:cNvSpPr/>
          <p:nvPr/>
        </p:nvSpPr>
        <p:spPr>
          <a:xfrm>
            <a:off x="941977" y="4850480"/>
            <a:ext cx="1082859" cy="177250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F8066F5-D46E-4761-ADE7-0D25D7764F6C}"/>
              </a:ext>
            </a:extLst>
          </p:cNvPr>
          <p:cNvSpPr txBox="1">
            <a:spLocks/>
          </p:cNvSpPr>
          <p:nvPr/>
        </p:nvSpPr>
        <p:spPr bwMode="auto">
          <a:xfrm>
            <a:off x="3338783" y="1237212"/>
            <a:ext cx="9839861" cy="585103"/>
          </a:xfrm>
          <a:prstGeom prst="rect">
            <a:avLst/>
          </a:prstGeom>
          <a:noFill/>
          <a:ln>
            <a:noFill/>
          </a:ln>
        </p:spPr>
        <p:txBody>
          <a:bodyPr vert="horz" wrap="square" lIns="317850" tIns="201835" rIns="317850" bIns="201835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2266AB"/>
              </a:buClr>
              <a:buFont typeface="Wingdings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2266AB"/>
              </a:buClr>
              <a:buSzPct val="105000"/>
              <a:buFontTx/>
              <a:buNone/>
              <a:defRPr lang="de-DE" sz="12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266AB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266AB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266AB"/>
              </a:buClr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883"/>
              </a:spcAft>
              <a:buSzTx/>
            </a:pPr>
            <a:r>
              <a:rPr lang="de-CH" sz="2000" b="1" dirty="0" err="1"/>
              <a:t>Societal</a:t>
            </a:r>
            <a:r>
              <a:rPr lang="de-CH" sz="2000" b="1" dirty="0"/>
              <a:t> </a:t>
            </a:r>
            <a:r>
              <a:rPr lang="de-CH" sz="2000" b="1" dirty="0" err="1"/>
              <a:t>value</a:t>
            </a:r>
            <a:endParaRPr lang="de-CH" sz="2000" b="1" dirty="0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D6FF397B-0125-448D-8019-71B4CFBB2CE7}"/>
              </a:ext>
            </a:extLst>
          </p:cNvPr>
          <p:cNvSpPr txBox="1">
            <a:spLocks/>
          </p:cNvSpPr>
          <p:nvPr/>
        </p:nvSpPr>
        <p:spPr bwMode="auto">
          <a:xfrm>
            <a:off x="3293608" y="2636912"/>
            <a:ext cx="8185232" cy="585103"/>
          </a:xfrm>
          <a:prstGeom prst="rect">
            <a:avLst/>
          </a:prstGeom>
          <a:noFill/>
          <a:ln>
            <a:noFill/>
          </a:ln>
        </p:spPr>
        <p:txBody>
          <a:bodyPr vert="horz" wrap="square" lIns="317850" tIns="201835" rIns="317850" bIns="201835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2266AB"/>
              </a:buClr>
              <a:buFont typeface="Wingdings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2266AB"/>
              </a:buClr>
              <a:buSzPct val="105000"/>
              <a:buFontTx/>
              <a:buNone/>
              <a:defRPr lang="de-DE" sz="12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266AB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266AB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266AB"/>
              </a:buClr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883"/>
              </a:spcAft>
              <a:buSzTx/>
            </a:pPr>
            <a:r>
              <a:rPr lang="de-CH" sz="2000" b="1" dirty="0"/>
              <a:t>Collaborative </a:t>
            </a:r>
            <a:r>
              <a:rPr lang="de-CH" sz="2000" b="1" dirty="0" err="1"/>
              <a:t>value</a:t>
            </a:r>
            <a:endParaRPr lang="de-CH" sz="2000" b="1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53E15294-2490-47F8-BF12-8734C31AEA89}"/>
              </a:ext>
            </a:extLst>
          </p:cNvPr>
          <p:cNvSpPr txBox="1">
            <a:spLocks/>
          </p:cNvSpPr>
          <p:nvPr/>
        </p:nvSpPr>
        <p:spPr bwMode="auto">
          <a:xfrm>
            <a:off x="3270519" y="4070596"/>
            <a:ext cx="4073758" cy="585103"/>
          </a:xfrm>
          <a:prstGeom prst="rect">
            <a:avLst/>
          </a:prstGeom>
          <a:noFill/>
          <a:ln>
            <a:noFill/>
          </a:ln>
        </p:spPr>
        <p:txBody>
          <a:bodyPr vert="horz" wrap="square" lIns="317850" tIns="201835" rIns="317850" bIns="201835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2266AB"/>
              </a:buClr>
              <a:buFont typeface="Wingdings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2266AB"/>
              </a:buClr>
              <a:buSzPct val="105000"/>
              <a:buFontTx/>
              <a:buNone/>
              <a:defRPr lang="de-DE" sz="12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266AB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266AB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266AB"/>
              </a:buClr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883"/>
              </a:spcAft>
              <a:buSzTx/>
            </a:pPr>
            <a:r>
              <a:rPr lang="de-CH" sz="2000" b="1" dirty="0"/>
              <a:t>Business </a:t>
            </a:r>
            <a:r>
              <a:rPr lang="de-CH" sz="2000" b="1" dirty="0" err="1"/>
              <a:t>value</a:t>
            </a:r>
            <a:endParaRPr lang="de-CH" sz="2000" b="1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9880817A-9848-46E9-B75D-F090FB600304}"/>
              </a:ext>
            </a:extLst>
          </p:cNvPr>
          <p:cNvSpPr txBox="1">
            <a:spLocks/>
          </p:cNvSpPr>
          <p:nvPr/>
        </p:nvSpPr>
        <p:spPr bwMode="auto">
          <a:xfrm>
            <a:off x="3229102" y="5195173"/>
            <a:ext cx="6194718" cy="585103"/>
          </a:xfrm>
          <a:prstGeom prst="rect">
            <a:avLst/>
          </a:prstGeom>
          <a:noFill/>
          <a:ln>
            <a:noFill/>
          </a:ln>
        </p:spPr>
        <p:txBody>
          <a:bodyPr vert="horz" wrap="square" lIns="317850" tIns="201835" rIns="317850" bIns="201835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2266AB"/>
              </a:buClr>
              <a:buFont typeface="Wingdings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2266AB"/>
              </a:buClr>
              <a:buSzPct val="105000"/>
              <a:buFontTx/>
              <a:buNone/>
              <a:defRPr lang="de-DE" sz="12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266AB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266AB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266AB"/>
              </a:buClr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883"/>
              </a:spcAft>
              <a:buSzTx/>
            </a:pPr>
            <a:r>
              <a:rPr lang="de-CH" sz="2000" b="1" dirty="0"/>
              <a:t>Value </a:t>
            </a:r>
            <a:r>
              <a:rPr lang="de-CH" sz="2000" b="1" dirty="0" err="1"/>
              <a:t>proposition</a:t>
            </a:r>
            <a:endParaRPr lang="de-CH" sz="2000" b="1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98A4B0E3-0351-4032-B279-92969619B021}"/>
              </a:ext>
            </a:extLst>
          </p:cNvPr>
          <p:cNvSpPr txBox="1">
            <a:spLocks/>
          </p:cNvSpPr>
          <p:nvPr/>
        </p:nvSpPr>
        <p:spPr bwMode="auto">
          <a:xfrm>
            <a:off x="3229103" y="5636588"/>
            <a:ext cx="6100362" cy="976724"/>
          </a:xfrm>
          <a:prstGeom prst="rect">
            <a:avLst/>
          </a:prstGeom>
          <a:noFill/>
          <a:ln>
            <a:noFill/>
          </a:ln>
        </p:spPr>
        <p:txBody>
          <a:bodyPr vert="horz" wrap="square" lIns="317850" tIns="201835" rIns="317850" bIns="201835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2266AB"/>
              </a:buClr>
              <a:buFont typeface="Wingdings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2266AB"/>
              </a:buClr>
              <a:buSzPct val="105000"/>
              <a:buFontTx/>
              <a:buNone/>
              <a:defRPr lang="de-DE" sz="12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266AB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266AB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266AB"/>
              </a:buClr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>
              <a:spcAft>
                <a:spcPts val="883"/>
              </a:spcAft>
              <a:buSzTx/>
              <a:buFont typeface="Arial" panose="020B0604020202020204" pitchFamily="34" charset="0"/>
              <a:buChar char="•"/>
            </a:pPr>
            <a:r>
              <a:rPr lang="de-CH" sz="2000" dirty="0" err="1"/>
              <a:t>Affordable</a:t>
            </a:r>
            <a:r>
              <a:rPr lang="de-CH" sz="2000" dirty="0"/>
              <a:t>, reliable, (clean) </a:t>
            </a:r>
            <a:r>
              <a:rPr lang="de-CH" sz="2000" dirty="0" err="1"/>
              <a:t>energy</a:t>
            </a:r>
            <a:r>
              <a:rPr lang="de-CH" sz="2000" dirty="0"/>
              <a:t> </a:t>
            </a:r>
            <a:r>
              <a:rPr lang="de-CH" sz="2000" dirty="0" err="1"/>
              <a:t>supply</a:t>
            </a:r>
            <a:endParaRPr lang="de-CH" sz="2000" dirty="0"/>
          </a:p>
          <a:p>
            <a:pPr marL="571500" lvl="1" indent="-571500">
              <a:spcAft>
                <a:spcPts val="883"/>
              </a:spcAft>
              <a:buSzTx/>
              <a:buFont typeface="Arial" panose="020B0604020202020204" pitchFamily="34" charset="0"/>
              <a:buChar char="•"/>
            </a:pPr>
            <a:r>
              <a:rPr lang="de-CH" sz="2000" dirty="0" err="1"/>
              <a:t>Reduction</a:t>
            </a:r>
            <a:r>
              <a:rPr lang="de-CH" sz="2000" dirty="0"/>
              <a:t> </a:t>
            </a:r>
            <a:r>
              <a:rPr lang="de-CH" sz="2000" dirty="0" err="1"/>
              <a:t>of</a:t>
            </a:r>
            <a:r>
              <a:rPr lang="de-CH" sz="2000" dirty="0"/>
              <a:t> </a:t>
            </a:r>
            <a:r>
              <a:rPr lang="de-CH" sz="2000" dirty="0" err="1"/>
              <a:t>planning</a:t>
            </a:r>
            <a:r>
              <a:rPr lang="de-CH" sz="2000" dirty="0"/>
              <a:t> / administrative </a:t>
            </a:r>
            <a:r>
              <a:rPr lang="de-CH" sz="2000" dirty="0" err="1"/>
              <a:t>effort</a:t>
            </a:r>
            <a:endParaRPr lang="de-CH" sz="2000" dirty="0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C02EE4AC-B33D-4CF2-801F-4F004541146B}"/>
              </a:ext>
            </a:extLst>
          </p:cNvPr>
          <p:cNvSpPr txBox="1">
            <a:spLocks/>
          </p:cNvSpPr>
          <p:nvPr/>
        </p:nvSpPr>
        <p:spPr bwMode="auto">
          <a:xfrm>
            <a:off x="3338783" y="1640113"/>
            <a:ext cx="5637537" cy="976724"/>
          </a:xfrm>
          <a:prstGeom prst="rect">
            <a:avLst/>
          </a:prstGeom>
          <a:noFill/>
          <a:ln>
            <a:noFill/>
          </a:ln>
        </p:spPr>
        <p:txBody>
          <a:bodyPr vert="horz" wrap="square" lIns="317850" tIns="201835" rIns="317850" bIns="201835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2266AB"/>
              </a:buClr>
              <a:buFont typeface="Wingdings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2266AB"/>
              </a:buClr>
              <a:buSzPct val="105000"/>
              <a:buFontTx/>
              <a:buNone/>
              <a:defRPr lang="de-DE" sz="12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266AB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266AB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266AB"/>
              </a:buClr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>
              <a:spcAft>
                <a:spcPts val="883"/>
              </a:spcAft>
              <a:buSzTx/>
              <a:buFont typeface="Arial" panose="020B0604020202020204" pitchFamily="34" charset="0"/>
              <a:buChar char="•"/>
            </a:pPr>
            <a:r>
              <a:rPr lang="de-CH" sz="2000" dirty="0" err="1"/>
              <a:t>Timely</a:t>
            </a:r>
            <a:r>
              <a:rPr lang="de-CH" sz="2000" dirty="0"/>
              <a:t> </a:t>
            </a:r>
            <a:r>
              <a:rPr lang="de-CH" sz="2000" dirty="0" err="1"/>
              <a:t>achievement</a:t>
            </a:r>
            <a:r>
              <a:rPr lang="de-CH" sz="2000" dirty="0"/>
              <a:t> </a:t>
            </a:r>
            <a:r>
              <a:rPr lang="de-CH" sz="2000" dirty="0" err="1"/>
              <a:t>of</a:t>
            </a:r>
            <a:r>
              <a:rPr lang="de-CH" sz="2000" dirty="0"/>
              <a:t> </a:t>
            </a:r>
            <a:r>
              <a:rPr lang="de-CH" sz="2000" dirty="0" err="1"/>
              <a:t>net</a:t>
            </a:r>
            <a:r>
              <a:rPr lang="de-CH" sz="2000" dirty="0"/>
              <a:t>-zero </a:t>
            </a:r>
            <a:r>
              <a:rPr lang="de-CH" sz="2000" dirty="0" err="1"/>
              <a:t>target</a:t>
            </a:r>
            <a:endParaRPr lang="de-CH" sz="2000" dirty="0"/>
          </a:p>
          <a:p>
            <a:pPr marL="571500" lvl="1" indent="-571500">
              <a:spcAft>
                <a:spcPts val="883"/>
              </a:spcAft>
              <a:buSzTx/>
              <a:buFont typeface="Arial" panose="020B0604020202020204" pitchFamily="34" charset="0"/>
              <a:buChar char="•"/>
            </a:pPr>
            <a:r>
              <a:rPr lang="de-CH" sz="2000" dirty="0" err="1"/>
              <a:t>Local</a:t>
            </a:r>
            <a:r>
              <a:rPr lang="de-CH" sz="2000" dirty="0"/>
              <a:t> / regional </a:t>
            </a:r>
            <a:r>
              <a:rPr lang="de-CH" sz="2000" dirty="0" err="1"/>
              <a:t>value</a:t>
            </a:r>
            <a:r>
              <a:rPr lang="de-CH" sz="2000" dirty="0"/>
              <a:t> </a:t>
            </a:r>
            <a:r>
              <a:rPr lang="de-CH" sz="2000" dirty="0" err="1"/>
              <a:t>creation</a:t>
            </a:r>
            <a:endParaRPr lang="de-CH" sz="20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6082D9E-8EC0-4ED8-BC5E-C48FC2AF5C3C}"/>
              </a:ext>
            </a:extLst>
          </p:cNvPr>
          <p:cNvSpPr txBox="1">
            <a:spLocks noChangeAspect="1"/>
          </p:cNvSpPr>
          <p:nvPr/>
        </p:nvSpPr>
        <p:spPr>
          <a:xfrm>
            <a:off x="-97829" y="1380901"/>
            <a:ext cx="3101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i="1" dirty="0"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de-CH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Leviäkangas</a:t>
            </a:r>
            <a:r>
              <a:rPr lang="de-CH" sz="1600" i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CH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Öörni</a:t>
            </a:r>
            <a:r>
              <a:rPr lang="de-CH" sz="1600" i="1" dirty="0">
                <a:latin typeface="Arial" panose="020B0604020202020204" pitchFamily="34" charset="0"/>
                <a:cs typeface="Arial" panose="020B0604020202020204" pitchFamily="34" charset="0"/>
              </a:rPr>
              <a:t> (2020)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CD8D1570-6D36-4484-83D8-4386DD0D83AB}"/>
              </a:ext>
            </a:extLst>
          </p:cNvPr>
          <p:cNvSpPr txBox="1">
            <a:spLocks/>
          </p:cNvSpPr>
          <p:nvPr/>
        </p:nvSpPr>
        <p:spPr bwMode="auto">
          <a:xfrm>
            <a:off x="3270519" y="4482638"/>
            <a:ext cx="7722025" cy="976724"/>
          </a:xfrm>
          <a:prstGeom prst="rect">
            <a:avLst/>
          </a:prstGeom>
          <a:noFill/>
          <a:ln>
            <a:noFill/>
          </a:ln>
        </p:spPr>
        <p:txBody>
          <a:bodyPr vert="horz" wrap="square" lIns="317850" tIns="201835" rIns="317850" bIns="201835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2266AB"/>
              </a:buClr>
              <a:buFont typeface="Wingdings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2266AB"/>
              </a:buClr>
              <a:buSzPct val="105000"/>
              <a:buFontTx/>
              <a:buNone/>
              <a:defRPr lang="de-DE" sz="12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266AB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266AB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266AB"/>
              </a:buClr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>
              <a:spcAft>
                <a:spcPts val="883"/>
              </a:spcAft>
              <a:buSzTx/>
              <a:buFont typeface="Arial" panose="020B0604020202020204" pitchFamily="34" charset="0"/>
              <a:buChar char="•"/>
            </a:pPr>
            <a:r>
              <a:rPr lang="de-CH" sz="2000" dirty="0"/>
              <a:t>Profitable </a:t>
            </a:r>
            <a:r>
              <a:rPr lang="de-CH" sz="2000" dirty="0" err="1"/>
              <a:t>investments</a:t>
            </a:r>
            <a:r>
              <a:rPr lang="de-CH" sz="2000" dirty="0"/>
              <a:t> in clean </a:t>
            </a:r>
            <a:r>
              <a:rPr lang="de-CH" sz="2000" dirty="0" err="1"/>
              <a:t>heating</a:t>
            </a:r>
            <a:r>
              <a:rPr lang="de-CH" sz="2000" dirty="0"/>
              <a:t> / </a:t>
            </a:r>
            <a:r>
              <a:rPr lang="de-CH" sz="2000" dirty="0" err="1"/>
              <a:t>cooling</a:t>
            </a:r>
            <a:r>
              <a:rPr lang="de-CH" sz="2000" dirty="0"/>
              <a:t> </a:t>
            </a:r>
            <a:r>
              <a:rPr lang="de-CH" sz="2000" dirty="0" err="1"/>
              <a:t>solutions</a:t>
            </a:r>
            <a:endParaRPr lang="de-CH" sz="2000" dirty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9DC2C191-8F4E-42A6-9627-CC68B4E8FB5A}"/>
              </a:ext>
            </a:extLst>
          </p:cNvPr>
          <p:cNvCxnSpPr>
            <a:cxnSpLocks/>
            <a:stCxn id="12" idx="1"/>
            <a:endCxn id="8" idx="0"/>
          </p:cNvCxnSpPr>
          <p:nvPr/>
        </p:nvCxnSpPr>
        <p:spPr>
          <a:xfrm flipH="1" flipV="1">
            <a:off x="1471040" y="4177804"/>
            <a:ext cx="1799479" cy="185344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2FA7031B-BD12-4E17-9E93-543184FE30AB}"/>
              </a:ext>
            </a:extLst>
          </p:cNvPr>
          <p:cNvCxnSpPr>
            <a:cxnSpLocks/>
            <a:stCxn id="11" idx="1"/>
            <a:endCxn id="7" idx="0"/>
          </p:cNvCxnSpPr>
          <p:nvPr/>
        </p:nvCxnSpPr>
        <p:spPr>
          <a:xfrm flipH="1">
            <a:off x="1453057" y="2929464"/>
            <a:ext cx="1840551" cy="536696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60223940-93B4-4FAB-B282-F9DB853E376C}"/>
              </a:ext>
            </a:extLst>
          </p:cNvPr>
          <p:cNvCxnSpPr>
            <a:cxnSpLocks/>
            <a:stCxn id="10" idx="1"/>
            <a:endCxn id="6" idx="0"/>
          </p:cNvCxnSpPr>
          <p:nvPr/>
        </p:nvCxnSpPr>
        <p:spPr>
          <a:xfrm flipH="1">
            <a:off x="1471695" y="1529764"/>
            <a:ext cx="1867088" cy="116622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A3B7D3F3-800D-4349-BB83-B5C648380F8A}"/>
              </a:ext>
            </a:extLst>
          </p:cNvPr>
          <p:cNvSpPr txBox="1">
            <a:spLocks/>
          </p:cNvSpPr>
          <p:nvPr/>
        </p:nvSpPr>
        <p:spPr bwMode="auto">
          <a:xfrm>
            <a:off x="3293607" y="3084505"/>
            <a:ext cx="7722025" cy="976724"/>
          </a:xfrm>
          <a:prstGeom prst="rect">
            <a:avLst/>
          </a:prstGeom>
          <a:noFill/>
          <a:ln>
            <a:noFill/>
          </a:ln>
        </p:spPr>
        <p:txBody>
          <a:bodyPr vert="horz" wrap="square" lIns="317850" tIns="201835" rIns="317850" bIns="201835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2266AB"/>
              </a:buClr>
              <a:buFont typeface="Wingdings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2266AB"/>
              </a:buClr>
              <a:buSzPct val="105000"/>
              <a:buFontTx/>
              <a:buNone/>
              <a:defRPr lang="de-DE" sz="12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266AB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266AB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266AB"/>
              </a:buClr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>
              <a:spcAft>
                <a:spcPts val="883"/>
              </a:spcAft>
              <a:buSzTx/>
              <a:buFont typeface="Arial" panose="020B0604020202020204" pitchFamily="34" charset="0"/>
              <a:buChar char="•"/>
            </a:pPr>
            <a:r>
              <a:rPr lang="de-CH" sz="2000" dirty="0"/>
              <a:t>Business </a:t>
            </a:r>
            <a:r>
              <a:rPr lang="de-CH" sz="2000" dirty="0" err="1"/>
              <a:t>value</a:t>
            </a:r>
            <a:r>
              <a:rPr lang="de-CH" sz="2000" dirty="0"/>
              <a:t> </a:t>
            </a:r>
            <a:r>
              <a:rPr lang="de-CH" sz="2000" dirty="0" err="1"/>
              <a:t>for</a:t>
            </a:r>
            <a:r>
              <a:rPr lang="de-CH" sz="2000" dirty="0"/>
              <a:t>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supply</a:t>
            </a:r>
            <a:r>
              <a:rPr lang="de-CH" sz="2000" dirty="0"/>
              <a:t> </a:t>
            </a:r>
            <a:r>
              <a:rPr lang="de-CH" sz="2000" dirty="0" err="1"/>
              <a:t>chain</a:t>
            </a:r>
            <a:r>
              <a:rPr lang="de-CH" sz="2000" dirty="0"/>
              <a:t> / </a:t>
            </a:r>
            <a:r>
              <a:rPr lang="de-CH" sz="2000" dirty="0" err="1"/>
              <a:t>partners</a:t>
            </a:r>
            <a:endParaRPr lang="de-CH" sz="2000" dirty="0"/>
          </a:p>
          <a:p>
            <a:pPr marL="571500" lvl="1" indent="-571500">
              <a:spcAft>
                <a:spcPts val="883"/>
              </a:spcAft>
              <a:buSzTx/>
              <a:buFont typeface="Arial" panose="020B0604020202020204" pitchFamily="34" charset="0"/>
              <a:buChar char="•"/>
            </a:pPr>
            <a:r>
              <a:rPr lang="de-CH" sz="2000" dirty="0" err="1"/>
              <a:t>Improved</a:t>
            </a:r>
            <a:r>
              <a:rPr lang="de-CH" sz="2000" dirty="0"/>
              <a:t> </a:t>
            </a:r>
            <a:r>
              <a:rPr lang="de-CH" sz="2000" dirty="0" err="1"/>
              <a:t>value</a:t>
            </a:r>
            <a:r>
              <a:rPr lang="de-CH" sz="2000" dirty="0"/>
              <a:t> </a:t>
            </a:r>
            <a:r>
              <a:rPr lang="de-CH" sz="2000" dirty="0" err="1"/>
              <a:t>proposition</a:t>
            </a:r>
            <a:r>
              <a:rPr lang="de-CH" sz="2000" dirty="0"/>
              <a:t> </a:t>
            </a:r>
            <a:r>
              <a:rPr lang="de-CH" sz="2000" dirty="0" err="1"/>
              <a:t>through</a:t>
            </a:r>
            <a:r>
              <a:rPr lang="de-CH" sz="2000" dirty="0"/>
              <a:t> </a:t>
            </a:r>
            <a:r>
              <a:rPr lang="de-CH" sz="2000" dirty="0" err="1"/>
              <a:t>pooling</a:t>
            </a:r>
            <a:r>
              <a:rPr lang="de-CH" sz="2000" dirty="0"/>
              <a:t> </a:t>
            </a:r>
            <a:r>
              <a:rPr lang="de-CH" sz="2000" dirty="0" err="1"/>
              <a:t>of</a:t>
            </a:r>
            <a:r>
              <a:rPr lang="de-CH" sz="2000" dirty="0"/>
              <a:t> </a:t>
            </a:r>
            <a:r>
              <a:rPr lang="de-CH" sz="2000" dirty="0" err="1"/>
              <a:t>know-how</a:t>
            </a:r>
            <a:endParaRPr lang="de-CH" sz="2000" dirty="0"/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2B025D82-39F2-428B-AB23-481D8815D198}"/>
              </a:ext>
            </a:extLst>
          </p:cNvPr>
          <p:cNvCxnSpPr>
            <a:cxnSpLocks/>
            <a:stCxn id="13" idx="1"/>
            <a:endCxn id="9" idx="0"/>
          </p:cNvCxnSpPr>
          <p:nvPr/>
        </p:nvCxnSpPr>
        <p:spPr>
          <a:xfrm flipH="1" flipV="1">
            <a:off x="1483407" y="4850480"/>
            <a:ext cx="1745695" cy="63724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19D64F5D-EC43-4DDA-853B-30CEE7D2D2D0}"/>
              </a:ext>
            </a:extLst>
          </p:cNvPr>
          <p:cNvSpPr txBox="1"/>
          <p:nvPr/>
        </p:nvSpPr>
        <p:spPr>
          <a:xfrm>
            <a:off x="9214831" y="5446965"/>
            <a:ext cx="2800767" cy="646331"/>
          </a:xfrm>
          <a:prstGeom prst="rect">
            <a:avLst/>
          </a:prstGeom>
          <a:solidFill>
            <a:srgbClr val="C6F2FE"/>
          </a:solidFill>
        </p:spPr>
        <p:txBody>
          <a:bodyPr wrap="none" rtlCol="0">
            <a:spAutoFit/>
          </a:bodyPr>
          <a:lstStyle/>
          <a:p>
            <a:pPr algn="ctr"/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End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(Households, Industry…)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A61E77E-408C-436C-B9C1-6BC2EB924D5C}"/>
              </a:ext>
            </a:extLst>
          </p:cNvPr>
          <p:cNvSpPr txBox="1"/>
          <p:nvPr/>
        </p:nvSpPr>
        <p:spPr>
          <a:xfrm>
            <a:off x="9817560" y="4223184"/>
            <a:ext cx="2198038" cy="369332"/>
          </a:xfrm>
          <a:prstGeom prst="rect">
            <a:avLst/>
          </a:prstGeom>
          <a:solidFill>
            <a:srgbClr val="C6F2FE"/>
          </a:solidFill>
        </p:spPr>
        <p:txBody>
          <a:bodyPr wrap="none" rtlCol="0">
            <a:spAutoFit/>
          </a:bodyPr>
          <a:lstStyle/>
          <a:p>
            <a:pPr algn="ctr"/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Utility /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Contractor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7C1EBBE-DE6D-4C96-9759-69A04E2AA3C7}"/>
              </a:ext>
            </a:extLst>
          </p:cNvPr>
          <p:cNvSpPr txBox="1"/>
          <p:nvPr/>
        </p:nvSpPr>
        <p:spPr>
          <a:xfrm>
            <a:off x="10296345" y="1466085"/>
            <a:ext cx="1719253" cy="369332"/>
          </a:xfrm>
          <a:prstGeom prst="rect">
            <a:avLst/>
          </a:prstGeom>
          <a:solidFill>
            <a:srgbClr val="C6F2FE"/>
          </a:solidFill>
        </p:spPr>
        <p:txBody>
          <a:bodyPr wrap="none" rtlCol="0">
            <a:spAutoFit/>
          </a:bodyPr>
          <a:lstStyle/>
          <a:p>
            <a:pPr algn="ctr"/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City,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canton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38B7E54-D9A0-46F3-A59B-17D3AC29A33D}"/>
              </a:ext>
            </a:extLst>
          </p:cNvPr>
          <p:cNvSpPr txBox="1"/>
          <p:nvPr/>
        </p:nvSpPr>
        <p:spPr>
          <a:xfrm>
            <a:off x="8229691" y="2832265"/>
            <a:ext cx="3785907" cy="369332"/>
          </a:xfrm>
          <a:prstGeom prst="rect">
            <a:avLst/>
          </a:prstGeom>
          <a:solidFill>
            <a:srgbClr val="C6F2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/ regional)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network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416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21" grpId="0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A6EE4-388E-46CF-A3AD-73A011D80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Our</a:t>
            </a:r>
            <a:r>
              <a:rPr lang="de-CH" dirty="0"/>
              <a:t> </a:t>
            </a:r>
            <a:r>
              <a:rPr lang="de-CH" dirty="0" err="1"/>
              <a:t>thematical</a:t>
            </a:r>
            <a:r>
              <a:rPr lang="de-CH" dirty="0"/>
              <a:t> and </a:t>
            </a:r>
            <a:r>
              <a:rPr lang="de-CH" dirty="0" err="1"/>
              <a:t>methodical</a:t>
            </a:r>
            <a:r>
              <a:rPr lang="de-CH" dirty="0"/>
              <a:t> </a:t>
            </a:r>
            <a:r>
              <a:rPr lang="de-CH" dirty="0" err="1"/>
              <a:t>focus</a:t>
            </a:r>
            <a:r>
              <a:rPr lang="de-CH" dirty="0"/>
              <a:t> </a:t>
            </a:r>
            <a:r>
              <a:rPr lang="de-CH" dirty="0" err="1"/>
              <a:t>areas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E75DD6-41DF-4D23-8421-2CBF7D2E6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C645-0AA4-4A9D-9D93-475FCBB23097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FFED3ED-CEAB-48A3-AB1B-E8ABAB4CB6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2379B-9CAE-46F6-8FB8-9D4A676E6B3F}" type="slidenum">
              <a:rPr lang="en-US" smtClean="0"/>
              <a:t>13</a:t>
            </a:fld>
            <a:endParaRPr lang="en-US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28008FE-BDF4-4373-ADEA-4BF032B20AA9}"/>
              </a:ext>
            </a:extLst>
          </p:cNvPr>
          <p:cNvSpPr/>
          <p:nvPr/>
        </p:nvSpPr>
        <p:spPr>
          <a:xfrm>
            <a:off x="1660161" y="5752619"/>
            <a:ext cx="2954281" cy="101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4BAE42F-1E4A-41FF-993D-17136D332FB0}"/>
              </a:ext>
            </a:extLst>
          </p:cNvPr>
          <p:cNvSpPr/>
          <p:nvPr/>
        </p:nvSpPr>
        <p:spPr>
          <a:xfrm rot="21431632">
            <a:off x="2344512" y="2110797"/>
            <a:ext cx="8285867" cy="4410335"/>
          </a:xfrm>
          <a:prstGeom prst="ellipse">
            <a:avLst/>
          </a:prstGeom>
          <a:solidFill>
            <a:srgbClr val="AFD498"/>
          </a:solidFill>
          <a:ln w="762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F6CF090-F784-446C-B101-1E4A3479FC2F}"/>
              </a:ext>
            </a:extLst>
          </p:cNvPr>
          <p:cNvSpPr/>
          <p:nvPr/>
        </p:nvSpPr>
        <p:spPr>
          <a:xfrm rot="20742146">
            <a:off x="8570284" y="4911827"/>
            <a:ext cx="2140964" cy="1071526"/>
          </a:xfrm>
          <a:prstGeom prst="ellipse">
            <a:avLst/>
          </a:prstGeom>
          <a:solidFill>
            <a:srgbClr val="F09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EBE6814-AFD2-45DE-8AF3-CBB3E835FC54}"/>
              </a:ext>
            </a:extLst>
          </p:cNvPr>
          <p:cNvSpPr/>
          <p:nvPr/>
        </p:nvSpPr>
        <p:spPr>
          <a:xfrm>
            <a:off x="6706751" y="1311393"/>
            <a:ext cx="2905007" cy="1420644"/>
          </a:xfrm>
          <a:prstGeom prst="ellipse">
            <a:avLst/>
          </a:prstGeom>
          <a:solidFill>
            <a:srgbClr val="FFC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B421FD2-CC31-47F3-893A-CD399543A7E5}"/>
              </a:ext>
            </a:extLst>
          </p:cNvPr>
          <p:cNvSpPr/>
          <p:nvPr/>
        </p:nvSpPr>
        <p:spPr>
          <a:xfrm>
            <a:off x="3654166" y="1324826"/>
            <a:ext cx="3177283" cy="142784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AE62A18-B5D6-4653-9890-714EC82219B2}"/>
              </a:ext>
            </a:extLst>
          </p:cNvPr>
          <p:cNvSpPr/>
          <p:nvPr/>
        </p:nvSpPr>
        <p:spPr>
          <a:xfrm>
            <a:off x="1673578" y="2050907"/>
            <a:ext cx="2758616" cy="175655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Ãhnliches Foto">
            <a:extLst>
              <a:ext uri="{FF2B5EF4-FFF2-40B4-BE49-F238E27FC236}">
                <a16:creationId xmlns:a16="http://schemas.microsoft.com/office/drawing/2014/main" id="{337BF1BA-7018-4A43-B9CB-22B31469C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048" y="1469057"/>
            <a:ext cx="1141400" cy="11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Bildergebnis fÃ¼r value creation symbol">
            <a:extLst>
              <a:ext uri="{FF2B5EF4-FFF2-40B4-BE49-F238E27FC236}">
                <a16:creationId xmlns:a16="http://schemas.microsoft.com/office/drawing/2014/main" id="{F4B884B1-6B27-4A7C-9F54-9ABA35C26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178">
            <a:off x="3386040" y="2677659"/>
            <a:ext cx="1062600" cy="10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Ãhnliches Foto">
            <a:extLst>
              <a:ext uri="{FF2B5EF4-FFF2-40B4-BE49-F238E27FC236}">
                <a16:creationId xmlns:a16="http://schemas.microsoft.com/office/drawing/2014/main" id="{E1CEC182-C0F8-43C6-A5C2-FD6B3C5E5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7" b="11556"/>
          <a:stretch/>
        </p:blipFill>
        <p:spPr bwMode="auto">
          <a:xfrm rot="417993">
            <a:off x="8887190" y="1855918"/>
            <a:ext cx="574961" cy="57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89F7EDE-B915-424B-A1D6-5D8DF020D6F6}"/>
              </a:ext>
            </a:extLst>
          </p:cNvPr>
          <p:cNvSpPr txBox="1"/>
          <p:nvPr/>
        </p:nvSpPr>
        <p:spPr>
          <a:xfrm>
            <a:off x="1972471" y="2610458"/>
            <a:ext cx="1966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>
                <a:latin typeface="Century Gothic" panose="020B0502020202020204" pitchFamily="34" charset="0"/>
              </a:rPr>
              <a:t>Long-term </a:t>
            </a:r>
            <a:r>
              <a:rPr lang="de-CH" sz="1600" b="1" dirty="0" err="1">
                <a:latin typeface="Century Gothic" panose="020B0502020202020204" pitchFamily="34" charset="0"/>
              </a:rPr>
              <a:t>value</a:t>
            </a:r>
            <a:r>
              <a:rPr lang="de-CH" sz="1600" b="1" dirty="0">
                <a:latin typeface="Century Gothic" panose="020B0502020202020204" pitchFamily="34" charset="0"/>
              </a:rPr>
              <a:t> </a:t>
            </a:r>
            <a:r>
              <a:rPr lang="de-CH" sz="1600" b="1" dirty="0" err="1">
                <a:latin typeface="Century Gothic" panose="020B0502020202020204" pitchFamily="34" charset="0"/>
              </a:rPr>
              <a:t>creation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1C9AD32-7449-404A-862C-156C9A36AC7F}"/>
              </a:ext>
            </a:extLst>
          </p:cNvPr>
          <p:cNvSpPr txBox="1"/>
          <p:nvPr/>
        </p:nvSpPr>
        <p:spPr>
          <a:xfrm>
            <a:off x="3707867" y="1711332"/>
            <a:ext cx="1966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>
                <a:latin typeface="Century Gothic" panose="020B0502020202020204" pitchFamily="34" charset="0"/>
              </a:rPr>
              <a:t>Value </a:t>
            </a:r>
            <a:r>
              <a:rPr lang="de-CH" sz="1600" b="1" dirty="0" err="1">
                <a:latin typeface="Century Gothic" panose="020B0502020202020204" pitchFamily="34" charset="0"/>
              </a:rPr>
              <a:t>networks</a:t>
            </a:r>
            <a:r>
              <a:rPr lang="de-CH" sz="1600" b="1" dirty="0">
                <a:latin typeface="Century Gothic" panose="020B0502020202020204" pitchFamily="34" charset="0"/>
              </a:rPr>
              <a:t> and </a:t>
            </a:r>
            <a:r>
              <a:rPr lang="de-CH" sz="1600" b="1" dirty="0" err="1">
                <a:latin typeface="Century Gothic" panose="020B0502020202020204" pitchFamily="34" charset="0"/>
              </a:rPr>
              <a:t>ecosystems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92597CE-5363-44B6-AC17-108345BB45E0}"/>
              </a:ext>
            </a:extLst>
          </p:cNvPr>
          <p:cNvSpPr txBox="1"/>
          <p:nvPr/>
        </p:nvSpPr>
        <p:spPr>
          <a:xfrm>
            <a:off x="6931862" y="1684919"/>
            <a:ext cx="2030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>
                <a:latin typeface="Century Gothic" panose="020B0502020202020204" pitchFamily="34" charset="0"/>
              </a:rPr>
              <a:t>Innovative </a:t>
            </a:r>
            <a:r>
              <a:rPr lang="de-CH" sz="1600" b="1" dirty="0" err="1">
                <a:latin typeface="Century Gothic" panose="020B0502020202020204" pitchFamily="34" charset="0"/>
              </a:rPr>
              <a:t>business</a:t>
            </a:r>
            <a:r>
              <a:rPr lang="de-CH" sz="1600" b="1" dirty="0">
                <a:latin typeface="Century Gothic" panose="020B0502020202020204" pitchFamily="34" charset="0"/>
              </a:rPr>
              <a:t> </a:t>
            </a:r>
            <a:r>
              <a:rPr lang="de-CH" sz="1600" b="1" dirty="0" err="1">
                <a:latin typeface="Century Gothic" panose="020B0502020202020204" pitchFamily="34" charset="0"/>
              </a:rPr>
              <a:t>models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6A00308-1EA2-4599-A7E1-A0E6B73D0A4C}"/>
              </a:ext>
            </a:extLst>
          </p:cNvPr>
          <p:cNvSpPr/>
          <p:nvPr/>
        </p:nvSpPr>
        <p:spPr>
          <a:xfrm rot="21046212">
            <a:off x="6697776" y="5595479"/>
            <a:ext cx="2279096" cy="107152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50360AF-8692-4410-A97A-BDEAD4DA853A}"/>
              </a:ext>
            </a:extLst>
          </p:cNvPr>
          <p:cNvSpPr txBox="1"/>
          <p:nvPr/>
        </p:nvSpPr>
        <p:spPr>
          <a:xfrm>
            <a:off x="6745795" y="5890431"/>
            <a:ext cx="2326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>
                <a:latin typeface="Century Gothic" panose="020B0502020202020204" pitchFamily="34" charset="0"/>
              </a:rPr>
              <a:t>Surveys, Interviews, Experiments…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74EDAC1-69FE-4CBA-8F5A-E5D6FF5A4A46}"/>
              </a:ext>
            </a:extLst>
          </p:cNvPr>
          <p:cNvSpPr txBox="1"/>
          <p:nvPr/>
        </p:nvSpPr>
        <p:spPr>
          <a:xfrm>
            <a:off x="8701860" y="5137470"/>
            <a:ext cx="1966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 err="1">
                <a:latin typeface="Century Gothic" panose="020B0502020202020204" pitchFamily="34" charset="0"/>
              </a:rPr>
              <a:t>Participatory</a:t>
            </a:r>
            <a:r>
              <a:rPr lang="de-CH" sz="1600" b="1" dirty="0">
                <a:latin typeface="Century Gothic" panose="020B0502020202020204" pitchFamily="34" charset="0"/>
              </a:rPr>
              <a:t> </a:t>
            </a:r>
            <a:r>
              <a:rPr lang="de-CH" sz="1600" b="1" dirty="0" err="1">
                <a:latin typeface="Century Gothic" panose="020B0502020202020204" pitchFamily="34" charset="0"/>
              </a:rPr>
              <a:t>approaches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pic>
        <p:nvPicPr>
          <p:cNvPr id="22" name="Picture 6" descr="Heat Clipart Cooling - District Heating Clipart - Png Download (826x831), Png Download">
            <a:extLst>
              <a:ext uri="{FF2B5EF4-FFF2-40B4-BE49-F238E27FC236}">
                <a16:creationId xmlns:a16="http://schemas.microsoft.com/office/drawing/2014/main" id="{F17530A3-8456-46F2-B39A-1BDFC4728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002" y="2870287"/>
            <a:ext cx="1745983" cy="175655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2FFBB265-2B56-42EB-8158-3706A95BF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504" y="3828100"/>
            <a:ext cx="1756555" cy="175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Clipart Factory - Clip Art Factory Logo - Png Download (2400x2144), Png Download">
            <a:extLst>
              <a:ext uri="{FF2B5EF4-FFF2-40B4-BE49-F238E27FC236}">
                <a16:creationId xmlns:a16="http://schemas.microsoft.com/office/drawing/2014/main" id="{65E46122-62F8-48FC-AAA9-760BD8A11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229" y="2849741"/>
            <a:ext cx="1590333" cy="14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BACCAA3A-7FBB-4610-8306-B14138ED54D7}"/>
              </a:ext>
            </a:extLst>
          </p:cNvPr>
          <p:cNvSpPr/>
          <p:nvPr/>
        </p:nvSpPr>
        <p:spPr>
          <a:xfrm rot="21440480">
            <a:off x="4541219" y="5789047"/>
            <a:ext cx="2297656" cy="10715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D8933FE-F908-40B0-9385-AB4D88E0CBD5}"/>
              </a:ext>
            </a:extLst>
          </p:cNvPr>
          <p:cNvSpPr txBox="1"/>
          <p:nvPr/>
        </p:nvSpPr>
        <p:spPr>
          <a:xfrm>
            <a:off x="4492181" y="6044528"/>
            <a:ext cx="2326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Computer simulations (System Dynamics)</a:t>
            </a:r>
          </a:p>
        </p:txBody>
      </p:sp>
    </p:spTree>
    <p:extLst>
      <p:ext uri="{BB962C8B-B14F-4D97-AF65-F5344CB8AC3E}">
        <p14:creationId xmlns:p14="http://schemas.microsoft.com/office/powerpoint/2010/main" val="157439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E2C14-9589-4831-A3EE-72EE62465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Participatory case study approaches and design science to 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3FA90-A2F6-4A9B-8FEE-C66AEFB86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988" y="1594909"/>
            <a:ext cx="6034770" cy="4853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… analyze decisive </a:t>
            </a:r>
            <a:r>
              <a:rPr lang="en-US" b="1" dirty="0">
                <a:latin typeface="Arial"/>
                <a:cs typeface="Arial"/>
              </a:rPr>
              <a:t>actors</a:t>
            </a:r>
            <a:r>
              <a:rPr lang="en-US" dirty="0">
                <a:latin typeface="Arial"/>
                <a:cs typeface="Arial"/>
              </a:rPr>
              <a:t>, their roles, strategies and perceived barriers for </a:t>
            </a:r>
            <a:r>
              <a:rPr lang="en-US" dirty="0" err="1">
                <a:latin typeface="Arial"/>
                <a:cs typeface="Arial"/>
              </a:rPr>
              <a:t>DeCarbCH</a:t>
            </a:r>
            <a:r>
              <a:rPr lang="en-US" dirty="0">
                <a:latin typeface="Arial"/>
                <a:cs typeface="Arial"/>
              </a:rPr>
              <a:t> solutions</a:t>
            </a:r>
            <a:endParaRPr lang="en-US" dirty="0"/>
          </a:p>
          <a:p>
            <a:pPr>
              <a:buClr>
                <a:srgbClr val="000000"/>
              </a:buClr>
            </a:pPr>
            <a:r>
              <a:rPr lang="en-US" dirty="0">
                <a:latin typeface="Arial"/>
                <a:cs typeface="Arial"/>
              </a:rPr>
              <a:t>… analyze </a:t>
            </a:r>
            <a:r>
              <a:rPr lang="en-US" b="1" dirty="0">
                <a:latin typeface="Arial"/>
                <a:cs typeface="Arial"/>
              </a:rPr>
              <a:t>value network structure </a:t>
            </a:r>
            <a:r>
              <a:rPr lang="en-US" dirty="0">
                <a:latin typeface="Arial"/>
                <a:cs typeface="Arial"/>
              </a:rPr>
              <a:t>and </a:t>
            </a:r>
            <a:r>
              <a:rPr lang="en-US" b="1" dirty="0">
                <a:latin typeface="Arial"/>
                <a:cs typeface="Arial"/>
              </a:rPr>
              <a:t>ecosystem potentials</a:t>
            </a:r>
          </a:p>
          <a:p>
            <a:pPr lvl="1">
              <a:buClr>
                <a:srgbClr val="000000"/>
              </a:buClr>
            </a:pPr>
            <a:r>
              <a:rPr lang="en-US" dirty="0">
                <a:latin typeface="Arial"/>
                <a:cs typeface="Arial"/>
              </a:rPr>
              <a:t>Improved value proposition potentials</a:t>
            </a:r>
          </a:p>
          <a:p>
            <a:pPr lvl="1">
              <a:buClr>
                <a:srgbClr val="000000"/>
              </a:buClr>
            </a:pPr>
            <a:r>
              <a:rPr lang="en-US" dirty="0">
                <a:latin typeface="Arial"/>
                <a:cs typeface="Arial"/>
              </a:rPr>
              <a:t>Potential synergies and need for alignment between actors</a:t>
            </a:r>
          </a:p>
          <a:p>
            <a:pPr>
              <a:buClr>
                <a:srgbClr val="000000"/>
              </a:buClr>
            </a:pPr>
            <a:r>
              <a:rPr lang="en-US" dirty="0">
                <a:latin typeface="Arial"/>
                <a:cs typeface="Arial"/>
              </a:rPr>
              <a:t>… elaborate and assess </a:t>
            </a:r>
            <a:r>
              <a:rPr lang="en-US" b="1" dirty="0">
                <a:latin typeface="Arial"/>
                <a:cs typeface="Arial"/>
              </a:rPr>
              <a:t>innovative business models</a:t>
            </a:r>
            <a:r>
              <a:rPr lang="en-US" dirty="0">
                <a:latin typeface="Arial"/>
                <a:cs typeface="Arial"/>
              </a:rPr>
              <a:t> for the integration of clean heating / cooling technologies</a:t>
            </a:r>
          </a:p>
          <a:p>
            <a:pPr>
              <a:buClr>
                <a:srgbClr val="000000"/>
              </a:buClr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FF3D4-2FEC-4520-BADE-B8C5DA139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B390-41AF-41D8-AC39-A8AFBAD71670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A40D20-B0EB-49B6-8460-41CFB28177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2379B-9CAE-46F6-8FB8-9D4A676E6B3F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9C4D9E9-C424-4EEB-A1A1-15A7C9565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16" y="1382722"/>
            <a:ext cx="4035096" cy="527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D85B763-C0A0-41E4-9DD8-980D3F524D96}"/>
              </a:ext>
            </a:extLst>
          </p:cNvPr>
          <p:cNvSpPr txBox="1"/>
          <p:nvPr/>
        </p:nvSpPr>
        <p:spPr>
          <a:xfrm rot="16200000">
            <a:off x="10225469" y="5167273"/>
            <a:ext cx="2650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i="1" dirty="0">
                <a:latin typeface="Arial" panose="020B0604020202020204" pitchFamily="34" charset="0"/>
                <a:cs typeface="Arial" panose="020B0604020202020204" pitchFamily="34" charset="0"/>
              </a:rPr>
              <a:t>Image source: Ulli-Beer et al. (2017)</a:t>
            </a:r>
          </a:p>
        </p:txBody>
      </p:sp>
    </p:spTree>
    <p:extLst>
      <p:ext uri="{BB962C8B-B14F-4D97-AF65-F5344CB8AC3E}">
        <p14:creationId xmlns:p14="http://schemas.microsoft.com/office/powerpoint/2010/main" val="4262285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feil: nach rechts gekrümmt 16">
            <a:extLst>
              <a:ext uri="{FF2B5EF4-FFF2-40B4-BE49-F238E27FC236}">
                <a16:creationId xmlns:a16="http://schemas.microsoft.com/office/drawing/2014/main" id="{9FC99B67-D04D-44DA-B588-11ACF00134A2}"/>
              </a:ext>
            </a:extLst>
          </p:cNvPr>
          <p:cNvSpPr/>
          <p:nvPr/>
        </p:nvSpPr>
        <p:spPr>
          <a:xfrm rot="18928793">
            <a:off x="4665242" y="3412025"/>
            <a:ext cx="1228268" cy="3755766"/>
          </a:xfrm>
          <a:prstGeom prst="curvedRightArrow">
            <a:avLst>
              <a:gd name="adj1" fmla="val 25000"/>
              <a:gd name="adj2" fmla="val 61902"/>
              <a:gd name="adj3" fmla="val 25000"/>
            </a:avLst>
          </a:prstGeom>
          <a:solidFill>
            <a:srgbClr val="C6F2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16D2A1-B26F-4E9D-8787-8EC60426A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Iterative </a:t>
            </a:r>
            <a:r>
              <a:rPr lang="de-CH" dirty="0" err="1"/>
              <a:t>learning</a:t>
            </a:r>
            <a:r>
              <a:rPr lang="de-CH" dirty="0"/>
              <a:t> and design </a:t>
            </a:r>
            <a:r>
              <a:rPr lang="de-CH" dirty="0" err="1"/>
              <a:t>process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F0AE7-CCFE-42B2-A8D0-56A0B2CE4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A426-FA64-4AB2-8830-A2E14605AC9E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A39AC4-8ACF-4346-A7CF-0E1BDE066B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2379B-9CAE-46F6-8FB8-9D4A676E6B3F}" type="slidenum">
              <a:rPr lang="en-US" smtClean="0"/>
              <a:t>15</a:t>
            </a:fld>
            <a:endParaRPr lang="en-US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9CA5B6F-7F8F-4A3F-8CEF-B655A0F86C92}"/>
              </a:ext>
            </a:extLst>
          </p:cNvPr>
          <p:cNvSpPr/>
          <p:nvPr/>
        </p:nvSpPr>
        <p:spPr>
          <a:xfrm>
            <a:off x="4780189" y="3125562"/>
            <a:ext cx="2895600" cy="386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r>
              <a:rPr lang="de-CH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</a:t>
            </a:r>
            <a:r>
              <a:rPr lang="de-CH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DB488D81-C5F6-4C2B-BFFC-D68227FA7857}"/>
              </a:ext>
            </a:extLst>
          </p:cNvPr>
          <p:cNvSpPr/>
          <p:nvPr/>
        </p:nvSpPr>
        <p:spPr>
          <a:xfrm>
            <a:off x="1504950" y="2466975"/>
            <a:ext cx="9523639" cy="642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</a:t>
            </a:r>
            <a:r>
              <a:rPr lang="de-CH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CH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</a:t>
            </a:r>
            <a:r>
              <a:rPr lang="de-CH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de-CH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endParaRPr lang="de-CH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3368F9D-0438-41BA-A47A-AB675B556105}"/>
              </a:ext>
            </a:extLst>
          </p:cNvPr>
          <p:cNvSpPr txBox="1">
            <a:spLocks noChangeAspect="1"/>
          </p:cNvSpPr>
          <p:nvPr/>
        </p:nvSpPr>
        <p:spPr>
          <a:xfrm>
            <a:off x="6770914" y="6125937"/>
            <a:ext cx="593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i="1" dirty="0">
                <a:latin typeface="Arial" panose="020B0604020202020204" pitchFamily="34" charset="0"/>
                <a:cs typeface="Arial" panose="020B0604020202020204" pitchFamily="34" charset="0"/>
              </a:rPr>
              <a:t>after Ben Mahmoud-</a:t>
            </a:r>
            <a:r>
              <a:rPr lang="de-CH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Jouini</a:t>
            </a:r>
            <a:r>
              <a:rPr lang="de-CH" sz="1600" i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CH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Charue-Duboc</a:t>
            </a:r>
            <a:r>
              <a:rPr lang="de-CH" sz="1600" i="1" dirty="0">
                <a:latin typeface="Arial" panose="020B0604020202020204" pitchFamily="34" charset="0"/>
                <a:cs typeface="Arial" panose="020B0604020202020204" pitchFamily="34" charset="0"/>
              </a:rPr>
              <a:t> (2017)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64B8BF8-82C1-43FE-A96B-B763B7DF863D}"/>
              </a:ext>
            </a:extLst>
          </p:cNvPr>
          <p:cNvSpPr/>
          <p:nvPr/>
        </p:nvSpPr>
        <p:spPr>
          <a:xfrm>
            <a:off x="4780188" y="3725637"/>
            <a:ext cx="3332035" cy="386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de-CH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advisory</a:t>
            </a:r>
            <a:r>
              <a:rPr lang="de-CH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de-CH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D315ED7-006D-47B1-A3E9-045680EF2A62}"/>
              </a:ext>
            </a:extLst>
          </p:cNvPr>
          <p:cNvSpPr/>
          <p:nvPr/>
        </p:nvSpPr>
        <p:spPr>
          <a:xfrm>
            <a:off x="5999389" y="4325712"/>
            <a:ext cx="2895600" cy="386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r>
              <a:rPr lang="de-CH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</a:t>
            </a:r>
            <a:r>
              <a:rPr lang="de-CH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E306A3F-58DC-42AC-977A-3F78F608BC75}"/>
              </a:ext>
            </a:extLst>
          </p:cNvPr>
          <p:cNvSpPr/>
          <p:nvPr/>
        </p:nvSpPr>
        <p:spPr>
          <a:xfrm>
            <a:off x="6770914" y="4925787"/>
            <a:ext cx="3069502" cy="386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</a:t>
            </a:r>
            <a:r>
              <a:rPr lang="de-CH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</a:t>
            </a:r>
            <a:r>
              <a:rPr lang="de-CH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AD47626-0A5D-4C68-86B7-2E92DC6BB3DA}"/>
              </a:ext>
            </a:extLst>
          </p:cNvPr>
          <p:cNvSpPr/>
          <p:nvPr/>
        </p:nvSpPr>
        <p:spPr>
          <a:xfrm>
            <a:off x="7904388" y="5525862"/>
            <a:ext cx="3304179" cy="386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</a:t>
            </a:r>
            <a:r>
              <a:rPr lang="de-CH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</a:t>
            </a:r>
            <a:r>
              <a:rPr lang="de-CH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9FAD4C0-D172-41EF-9B46-0A223F5B2152}"/>
              </a:ext>
            </a:extLst>
          </p:cNvPr>
          <p:cNvSpPr txBox="1"/>
          <p:nvPr/>
        </p:nvSpPr>
        <p:spPr>
          <a:xfrm>
            <a:off x="345623" y="4488768"/>
            <a:ext cx="5075464" cy="1754326"/>
          </a:xfrm>
          <a:prstGeom prst="rect">
            <a:avLst/>
          </a:prstGeom>
          <a:solidFill>
            <a:srgbClr val="C6F2FE"/>
          </a:solidFill>
        </p:spPr>
        <p:txBody>
          <a:bodyPr wrap="square" rtlCol="0">
            <a:spAutoFit/>
          </a:bodyPr>
          <a:lstStyle/>
          <a:p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adaptation</a:t>
            </a: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Concrete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proposition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arrangements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organizational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4" name="Pfeil: nach rechts gekrümmt 13">
            <a:extLst>
              <a:ext uri="{FF2B5EF4-FFF2-40B4-BE49-F238E27FC236}">
                <a16:creationId xmlns:a16="http://schemas.microsoft.com/office/drawing/2014/main" id="{C1D20665-5418-4667-B622-122C7AFFB53F}"/>
              </a:ext>
            </a:extLst>
          </p:cNvPr>
          <p:cNvSpPr/>
          <p:nvPr/>
        </p:nvSpPr>
        <p:spPr>
          <a:xfrm rot="7673556">
            <a:off x="8701408" y="2326912"/>
            <a:ext cx="996192" cy="2994625"/>
          </a:xfrm>
          <a:prstGeom prst="curvedRightArrow">
            <a:avLst>
              <a:gd name="adj1" fmla="val 19546"/>
              <a:gd name="adj2" fmla="val 55542"/>
              <a:gd name="adj3" fmla="val 25000"/>
            </a:avLst>
          </a:prstGeom>
          <a:solidFill>
            <a:srgbClr val="C6F2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4E093E92-157E-478C-8BAA-4D28D84B5905}"/>
              </a:ext>
            </a:extLst>
          </p:cNvPr>
          <p:cNvCxnSpPr/>
          <p:nvPr/>
        </p:nvCxnSpPr>
        <p:spPr>
          <a:xfrm>
            <a:off x="2638425" y="1828800"/>
            <a:ext cx="0" cy="1683206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87EAD39C-49AB-4423-B22E-A9B041D1E589}"/>
              </a:ext>
            </a:extLst>
          </p:cNvPr>
          <p:cNvSpPr txBox="1"/>
          <p:nvPr/>
        </p:nvSpPr>
        <p:spPr>
          <a:xfrm>
            <a:off x="2592171" y="1413791"/>
            <a:ext cx="4441781" cy="646331"/>
          </a:xfrm>
          <a:prstGeom prst="rect">
            <a:avLst/>
          </a:prstGeom>
          <a:solidFill>
            <a:srgbClr val="C6F2FE"/>
          </a:solidFill>
        </p:spPr>
        <p:txBody>
          <a:bodyPr wrap="square" rtlCol="0">
            <a:spAutoFit/>
          </a:bodyPr>
          <a:lstStyle/>
          <a:p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Definition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objects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F16DA-833A-4633-A1A1-DEED9723C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Outlook: Dynamic, model-</a:t>
            </a:r>
            <a:r>
              <a:rPr lang="de-CH" dirty="0" err="1"/>
              <a:t>based</a:t>
            </a:r>
            <a:r>
              <a:rPr lang="de-CH" dirty="0"/>
              <a:t> </a:t>
            </a:r>
            <a:r>
              <a:rPr lang="de-CH" dirty="0" err="1"/>
              <a:t>assessment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solution</a:t>
            </a:r>
            <a:r>
              <a:rPr lang="de-CH" dirty="0"/>
              <a:t> </a:t>
            </a:r>
            <a:r>
              <a:rPr lang="de-CH" dirty="0" err="1"/>
              <a:t>variants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892940-2EE9-4C68-BCAB-647ECA362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E142-D498-4242-A924-0FAEC9C40FD1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E9DA17-97A5-45F6-BCA0-E8C7E6A50B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2379B-9CAE-46F6-8FB8-9D4A676E6B3F}" type="slidenum">
              <a:rPr lang="en-US" smtClean="0"/>
              <a:t>16</a:t>
            </a:fld>
            <a:endParaRPr lang="en-US"/>
          </a:p>
        </p:txBody>
      </p:sp>
      <p:sp>
        <p:nvSpPr>
          <p:cNvPr id="6" name="Legende: mit Pfeil nach unten 5">
            <a:extLst>
              <a:ext uri="{FF2B5EF4-FFF2-40B4-BE49-F238E27FC236}">
                <a16:creationId xmlns:a16="http://schemas.microsoft.com/office/drawing/2014/main" id="{A17651DF-A5C8-438D-9196-5817F0C69519}"/>
              </a:ext>
            </a:extLst>
          </p:cNvPr>
          <p:cNvSpPr/>
          <p:nvPr/>
        </p:nvSpPr>
        <p:spPr>
          <a:xfrm>
            <a:off x="6330463" y="1367883"/>
            <a:ext cx="3210310" cy="1437162"/>
          </a:xfrm>
          <a:prstGeom prst="downArrowCallout">
            <a:avLst>
              <a:gd name="adj1" fmla="val 18372"/>
              <a:gd name="adj2" fmla="val 16384"/>
              <a:gd name="adj3" fmla="val 25000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 err="1">
                <a:solidFill>
                  <a:schemeClr val="tx1"/>
                </a:solidFill>
              </a:rPr>
              <a:t>Local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context</a:t>
            </a:r>
            <a:endParaRPr lang="de-CH" sz="1400" b="1" dirty="0">
              <a:solidFill>
                <a:schemeClr val="tx1"/>
              </a:solidFill>
            </a:endParaRPr>
          </a:p>
          <a:p>
            <a:pPr algn="ctr"/>
            <a:endParaRPr lang="de-CH" sz="1400" b="1" dirty="0">
              <a:solidFill>
                <a:schemeClr val="tx1"/>
              </a:solidFill>
            </a:endParaRP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de-CH" sz="1400" dirty="0" err="1">
                <a:solidFill>
                  <a:schemeClr val="tx1"/>
                </a:solidFill>
              </a:rPr>
              <a:t>Structural</a:t>
            </a:r>
            <a:r>
              <a:rPr lang="de-CH" sz="1400" dirty="0">
                <a:solidFill>
                  <a:schemeClr val="tx1"/>
                </a:solidFill>
              </a:rPr>
              <a:t>, </a:t>
            </a:r>
            <a:r>
              <a:rPr lang="de-CH" sz="1400" dirty="0" err="1">
                <a:solidFill>
                  <a:schemeClr val="tx1"/>
                </a:solidFill>
              </a:rPr>
              <a:t>demographic</a:t>
            </a:r>
            <a:r>
              <a:rPr lang="de-CH" sz="1400" dirty="0">
                <a:solidFill>
                  <a:schemeClr val="tx1"/>
                </a:solidFill>
              </a:rPr>
              <a:t>, </a:t>
            </a:r>
            <a:r>
              <a:rPr lang="de-CH" sz="1400" dirty="0" err="1">
                <a:solidFill>
                  <a:schemeClr val="tx1"/>
                </a:solidFill>
              </a:rPr>
              <a:t>economic</a:t>
            </a:r>
            <a:r>
              <a:rPr lang="de-CH" sz="1400" dirty="0">
                <a:solidFill>
                  <a:schemeClr val="tx1"/>
                </a:solidFill>
              </a:rPr>
              <a:t> </a:t>
            </a:r>
            <a:r>
              <a:rPr lang="de-CH" sz="1400" dirty="0" err="1">
                <a:solidFill>
                  <a:schemeClr val="tx1"/>
                </a:solidFill>
              </a:rPr>
              <a:t>parameters</a:t>
            </a:r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7" name="Legende: mit Pfeil nach links 6">
            <a:extLst>
              <a:ext uri="{FF2B5EF4-FFF2-40B4-BE49-F238E27FC236}">
                <a16:creationId xmlns:a16="http://schemas.microsoft.com/office/drawing/2014/main" id="{45711663-5E6B-4A9A-A39C-992E4A79B6B6}"/>
              </a:ext>
            </a:extLst>
          </p:cNvPr>
          <p:cNvSpPr/>
          <p:nvPr/>
        </p:nvSpPr>
        <p:spPr>
          <a:xfrm flipH="1">
            <a:off x="335360" y="2938604"/>
            <a:ext cx="3277721" cy="1978160"/>
          </a:xfrm>
          <a:prstGeom prst="leftArrowCallout">
            <a:avLst>
              <a:gd name="adj1" fmla="val 11523"/>
              <a:gd name="adj2" fmla="val 10523"/>
              <a:gd name="adj3" fmla="val 12177"/>
              <a:gd name="adj4" fmla="val 8202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>
                <a:solidFill>
                  <a:schemeClr val="tx1"/>
                </a:solidFill>
              </a:rPr>
              <a:t>Scenarios: </a:t>
            </a:r>
          </a:p>
          <a:p>
            <a:endParaRPr lang="de-CH" sz="1400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CH" sz="1400" dirty="0">
                <a:solidFill>
                  <a:schemeClr val="tx1"/>
                </a:solidFill>
              </a:rPr>
              <a:t>H/C Demand (</a:t>
            </a:r>
            <a:r>
              <a:rPr lang="de-CH" sz="1400" dirty="0" err="1">
                <a:solidFill>
                  <a:schemeClr val="tx1"/>
                </a:solidFill>
              </a:rPr>
              <a:t>renovation</a:t>
            </a:r>
            <a:r>
              <a:rPr lang="de-CH" sz="1400" dirty="0">
                <a:solidFill>
                  <a:schemeClr val="tx1"/>
                </a:solidFill>
              </a:rPr>
              <a:t> rate, </a:t>
            </a:r>
            <a:r>
              <a:rPr lang="de-CH" sz="1400" dirty="0" err="1">
                <a:solidFill>
                  <a:schemeClr val="tx1"/>
                </a:solidFill>
              </a:rPr>
              <a:t>new</a:t>
            </a:r>
            <a:r>
              <a:rPr lang="de-CH" sz="1400" dirty="0">
                <a:solidFill>
                  <a:schemeClr val="tx1"/>
                </a:solidFill>
              </a:rPr>
              <a:t> </a:t>
            </a:r>
            <a:r>
              <a:rPr lang="de-CH" sz="1400" dirty="0" err="1">
                <a:solidFill>
                  <a:schemeClr val="tx1"/>
                </a:solidFill>
              </a:rPr>
              <a:t>construction</a:t>
            </a:r>
            <a:r>
              <a:rPr lang="de-CH" sz="1400" dirty="0">
                <a:solidFill>
                  <a:schemeClr val="tx1"/>
                </a:solidFill>
              </a:rPr>
              <a:t>, </a:t>
            </a:r>
            <a:r>
              <a:rPr lang="de-CH" sz="1400" dirty="0" err="1">
                <a:solidFill>
                  <a:schemeClr val="tx1"/>
                </a:solidFill>
              </a:rPr>
              <a:t>climate</a:t>
            </a:r>
            <a:r>
              <a:rPr lang="de-CH" sz="1400" dirty="0">
                <a:solidFill>
                  <a:schemeClr val="tx1"/>
                </a:solidFill>
              </a:rPr>
              <a:t> </a:t>
            </a:r>
            <a:r>
              <a:rPr lang="de-CH" sz="1400" dirty="0" err="1">
                <a:solidFill>
                  <a:schemeClr val="tx1"/>
                </a:solidFill>
              </a:rPr>
              <a:t>scenarios</a:t>
            </a:r>
            <a:r>
              <a:rPr lang="de-CH" sz="1400" dirty="0">
                <a:solidFill>
                  <a:schemeClr val="tx1"/>
                </a:solidFill>
              </a:rPr>
              <a:t>…)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CH" sz="1400" dirty="0">
                <a:solidFill>
                  <a:schemeClr val="tx1"/>
                </a:solidFill>
              </a:rPr>
              <a:t>Technology and </a:t>
            </a:r>
            <a:r>
              <a:rPr lang="de-CH" sz="1400" dirty="0" err="1">
                <a:solidFill>
                  <a:schemeClr val="tx1"/>
                </a:solidFill>
              </a:rPr>
              <a:t>energy</a:t>
            </a:r>
            <a:r>
              <a:rPr lang="de-CH" sz="1400" dirty="0">
                <a:solidFill>
                  <a:schemeClr val="tx1"/>
                </a:solidFill>
              </a:rPr>
              <a:t> </a:t>
            </a:r>
            <a:r>
              <a:rPr lang="de-CH" sz="1400" dirty="0" err="1">
                <a:solidFill>
                  <a:schemeClr val="tx1"/>
                </a:solidFill>
              </a:rPr>
              <a:t>prices</a:t>
            </a:r>
            <a:endParaRPr lang="de-CH" sz="1400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CH" sz="1400" dirty="0" err="1">
                <a:solidFill>
                  <a:schemeClr val="tx1"/>
                </a:solidFill>
              </a:rPr>
              <a:t>Policies</a:t>
            </a:r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8" name="Legende: mit Pfeil nach unten 7">
            <a:extLst>
              <a:ext uri="{FF2B5EF4-FFF2-40B4-BE49-F238E27FC236}">
                <a16:creationId xmlns:a16="http://schemas.microsoft.com/office/drawing/2014/main" id="{B3BF5DC5-8282-48EB-97F4-918C91815EF2}"/>
              </a:ext>
            </a:extLst>
          </p:cNvPr>
          <p:cNvSpPr/>
          <p:nvPr/>
        </p:nvSpPr>
        <p:spPr>
          <a:xfrm>
            <a:off x="3938865" y="2981392"/>
            <a:ext cx="4301373" cy="2115999"/>
          </a:xfrm>
          <a:prstGeom prst="downArrowCallout">
            <a:avLst>
              <a:gd name="adj1" fmla="val 12978"/>
              <a:gd name="adj2" fmla="val 11401"/>
              <a:gd name="adj3" fmla="val 17979"/>
              <a:gd name="adj4" fmla="val 7812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chemeClr val="tx1"/>
                </a:solidFill>
              </a:rPr>
              <a:t>Simulation </a:t>
            </a:r>
            <a:r>
              <a:rPr lang="de-CH" sz="1400" b="1" dirty="0" err="1">
                <a:solidFill>
                  <a:schemeClr val="tx1"/>
                </a:solidFill>
              </a:rPr>
              <a:t>model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dirty="0" err="1">
                <a:solidFill>
                  <a:schemeClr val="tx1"/>
                </a:solidFill>
              </a:rPr>
              <a:t>of</a:t>
            </a:r>
            <a:r>
              <a:rPr lang="de-CH" sz="1400" dirty="0">
                <a:solidFill>
                  <a:schemeClr val="tx1"/>
                </a:solidFill>
              </a:rPr>
              <a:t> </a:t>
            </a:r>
            <a:r>
              <a:rPr lang="de-CH" sz="1400" dirty="0" err="1">
                <a:solidFill>
                  <a:schemeClr val="tx1"/>
                </a:solidFill>
              </a:rPr>
              <a:t>the</a:t>
            </a:r>
            <a:r>
              <a:rPr lang="de-CH" sz="1400" dirty="0">
                <a:solidFill>
                  <a:schemeClr val="tx1"/>
                </a:solidFill>
              </a:rPr>
              <a:t> </a:t>
            </a:r>
            <a:r>
              <a:rPr lang="de-CH" sz="1400" dirty="0" err="1">
                <a:solidFill>
                  <a:schemeClr val="tx1"/>
                </a:solidFill>
              </a:rPr>
              <a:t>local</a:t>
            </a:r>
            <a:r>
              <a:rPr lang="de-CH" sz="1400" dirty="0">
                <a:solidFill>
                  <a:schemeClr val="tx1"/>
                </a:solidFill>
              </a:rPr>
              <a:t> </a:t>
            </a:r>
            <a:r>
              <a:rPr lang="de-CH" sz="1400" dirty="0" err="1">
                <a:solidFill>
                  <a:schemeClr val="tx1"/>
                </a:solidFill>
              </a:rPr>
              <a:t>energy</a:t>
            </a:r>
            <a:r>
              <a:rPr lang="de-CH" sz="1400" dirty="0">
                <a:solidFill>
                  <a:schemeClr val="tx1"/>
                </a:solidFill>
              </a:rPr>
              <a:t> </a:t>
            </a:r>
            <a:r>
              <a:rPr lang="de-CH" sz="1400" dirty="0" err="1">
                <a:solidFill>
                  <a:schemeClr val="tx1"/>
                </a:solidFill>
              </a:rPr>
              <a:t>system</a:t>
            </a:r>
            <a:endParaRPr lang="de-CH" sz="1400" dirty="0">
              <a:solidFill>
                <a:schemeClr val="tx1"/>
              </a:solidFill>
            </a:endParaRPr>
          </a:p>
          <a:p>
            <a:pPr algn="ctr"/>
            <a:endParaRPr lang="de-CH" sz="1400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CH" sz="1400" dirty="0">
                <a:solidFill>
                  <a:schemeClr val="tx1"/>
                </a:solidFill>
              </a:rPr>
              <a:t>Customer </a:t>
            </a:r>
            <a:r>
              <a:rPr lang="de-CH" sz="1400" dirty="0" err="1">
                <a:solidFill>
                  <a:schemeClr val="tx1"/>
                </a:solidFill>
              </a:rPr>
              <a:t>decisions</a:t>
            </a:r>
            <a:endParaRPr lang="de-CH" sz="1400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CH" sz="1400" dirty="0">
                <a:solidFill>
                  <a:schemeClr val="tx1"/>
                </a:solidFill>
              </a:rPr>
              <a:t>Network </a:t>
            </a:r>
            <a:r>
              <a:rPr lang="de-CH" sz="1400" dirty="0" err="1">
                <a:solidFill>
                  <a:schemeClr val="tx1"/>
                </a:solidFill>
              </a:rPr>
              <a:t>effects</a:t>
            </a:r>
            <a:endParaRPr lang="de-CH" sz="1400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CH" sz="1400" dirty="0">
                <a:solidFill>
                  <a:schemeClr val="tx1"/>
                </a:solidFill>
              </a:rPr>
              <a:t>Infrastructure </a:t>
            </a:r>
            <a:r>
              <a:rPr lang="de-CH" sz="1400" dirty="0" err="1">
                <a:solidFill>
                  <a:schemeClr val="tx1"/>
                </a:solidFill>
              </a:rPr>
              <a:t>requirements</a:t>
            </a:r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27B4B07-4915-45A7-B3E5-DF10269F36CF}"/>
              </a:ext>
            </a:extLst>
          </p:cNvPr>
          <p:cNvSpPr/>
          <p:nvPr/>
        </p:nvSpPr>
        <p:spPr>
          <a:xfrm>
            <a:off x="3156475" y="5331743"/>
            <a:ext cx="5575393" cy="10527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rgbClr val="000000"/>
                </a:solidFill>
              </a:rPr>
              <a:t>Outputs</a:t>
            </a:r>
            <a:r>
              <a:rPr lang="de-CH" sz="1400" dirty="0">
                <a:solidFill>
                  <a:srgbClr val="000000"/>
                </a:solidFill>
              </a:rPr>
              <a:t>: </a:t>
            </a:r>
          </a:p>
          <a:p>
            <a:pPr algn="ctr"/>
            <a:endParaRPr lang="de-CH" sz="1400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de-CH" sz="1400" dirty="0">
                <a:solidFill>
                  <a:srgbClr val="000000"/>
                </a:solidFill>
              </a:rPr>
              <a:t>Evolution </a:t>
            </a:r>
            <a:r>
              <a:rPr lang="de-CH" sz="1400" dirty="0" err="1">
                <a:solidFill>
                  <a:srgbClr val="000000"/>
                </a:solidFill>
              </a:rPr>
              <a:t>of</a:t>
            </a:r>
            <a:r>
              <a:rPr lang="de-CH" sz="1400" dirty="0">
                <a:solidFill>
                  <a:srgbClr val="000000"/>
                </a:solidFill>
              </a:rPr>
              <a:t> </a:t>
            </a:r>
            <a:r>
              <a:rPr lang="de-CH" sz="1400" b="1" dirty="0">
                <a:solidFill>
                  <a:srgbClr val="000000"/>
                </a:solidFill>
              </a:rPr>
              <a:t>relevant </a:t>
            </a:r>
            <a:r>
              <a:rPr lang="de-CH" sz="1400" b="1" dirty="0" err="1">
                <a:solidFill>
                  <a:srgbClr val="000000"/>
                </a:solidFill>
              </a:rPr>
              <a:t>quantities</a:t>
            </a:r>
            <a:r>
              <a:rPr lang="de-CH" sz="1400" b="1" dirty="0">
                <a:solidFill>
                  <a:srgbClr val="000000"/>
                </a:solidFill>
              </a:rPr>
              <a:t> </a:t>
            </a:r>
            <a:r>
              <a:rPr lang="de-CH" sz="1400" dirty="0">
                <a:solidFill>
                  <a:srgbClr val="000000"/>
                </a:solidFill>
              </a:rPr>
              <a:t>(GHG </a:t>
            </a:r>
            <a:r>
              <a:rPr lang="de-CH" sz="1400" dirty="0" err="1">
                <a:solidFill>
                  <a:srgbClr val="000000"/>
                </a:solidFill>
              </a:rPr>
              <a:t>emissions</a:t>
            </a:r>
            <a:r>
              <a:rPr lang="de-CH" sz="1400" dirty="0">
                <a:solidFill>
                  <a:srgbClr val="000000"/>
                </a:solidFill>
              </a:rPr>
              <a:t>, cash </a:t>
            </a:r>
            <a:r>
              <a:rPr lang="de-CH" sz="1400" dirty="0" err="1">
                <a:solidFill>
                  <a:srgbClr val="000000"/>
                </a:solidFill>
              </a:rPr>
              <a:t>flows</a:t>
            </a:r>
            <a:r>
              <a:rPr lang="de-CH" sz="1400" dirty="0">
                <a:solidFill>
                  <a:srgbClr val="000000"/>
                </a:solidFill>
              </a:rPr>
              <a:t>, </a:t>
            </a:r>
            <a:r>
              <a:rPr lang="de-CH" sz="1400" dirty="0" err="1">
                <a:solidFill>
                  <a:srgbClr val="000000"/>
                </a:solidFill>
              </a:rPr>
              <a:t>actor-specific</a:t>
            </a:r>
            <a:r>
              <a:rPr lang="de-CH" sz="1400" dirty="0">
                <a:solidFill>
                  <a:srgbClr val="000000"/>
                </a:solidFill>
              </a:rPr>
              <a:t> KPIs…) </a:t>
            </a:r>
            <a:r>
              <a:rPr lang="de-CH" sz="1400" dirty="0" err="1">
                <a:solidFill>
                  <a:srgbClr val="000000"/>
                </a:solidFill>
              </a:rPr>
              <a:t>over</a:t>
            </a:r>
            <a:r>
              <a:rPr lang="de-CH" sz="1400" dirty="0">
                <a:solidFill>
                  <a:srgbClr val="000000"/>
                </a:solidFill>
              </a:rPr>
              <a:t> time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C8936A7-1039-4493-A7D0-7328CA670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238" y="2421669"/>
            <a:ext cx="2896347" cy="297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3C37A290-FD3E-4A66-8622-04A53B33BA68}"/>
              </a:ext>
            </a:extLst>
          </p:cNvPr>
          <p:cNvSpPr txBox="1">
            <a:spLocks noChangeAspect="1"/>
          </p:cNvSpPr>
          <p:nvPr/>
        </p:nvSpPr>
        <p:spPr>
          <a:xfrm rot="16200000">
            <a:off x="9456731" y="4444054"/>
            <a:ext cx="3749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i="1" dirty="0">
                <a:latin typeface="Arial" panose="020B0604020202020204" pitchFamily="34" charset="0"/>
                <a:cs typeface="Arial" panose="020B0604020202020204" pitchFamily="34" charset="0"/>
              </a:rPr>
              <a:t>en.wikipedia.org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AD2A9D7-F6BE-43D9-962C-0FB162D02CB2}"/>
              </a:ext>
            </a:extLst>
          </p:cNvPr>
          <p:cNvSpPr/>
          <p:nvPr/>
        </p:nvSpPr>
        <p:spPr>
          <a:xfrm rot="19436583">
            <a:off x="8269640" y="3370204"/>
            <a:ext cx="2896926" cy="998940"/>
          </a:xfrm>
          <a:prstGeom prst="ellipse">
            <a:avLst/>
          </a:prstGeom>
          <a:solidFill>
            <a:srgbClr val="FF000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solidFill>
                  <a:schemeClr val="tx1"/>
                </a:solidFill>
              </a:rPr>
              <a:t>Illustrative </a:t>
            </a:r>
            <a:r>
              <a:rPr lang="de-CH" b="1" dirty="0" err="1">
                <a:solidFill>
                  <a:schemeClr val="tx1"/>
                </a:solidFill>
              </a:rPr>
              <a:t>example</a:t>
            </a:r>
            <a:endParaRPr lang="de-CH" b="1" dirty="0">
              <a:solidFill>
                <a:schemeClr val="tx1"/>
              </a:solidFill>
            </a:endParaRPr>
          </a:p>
        </p:txBody>
      </p:sp>
      <p:sp>
        <p:nvSpPr>
          <p:cNvPr id="14" name="Legende: mit Pfeil nach unten 13">
            <a:extLst>
              <a:ext uri="{FF2B5EF4-FFF2-40B4-BE49-F238E27FC236}">
                <a16:creationId xmlns:a16="http://schemas.microsoft.com/office/drawing/2014/main" id="{80104678-F6FF-4C80-932F-DA720DA88197}"/>
              </a:ext>
            </a:extLst>
          </p:cNvPr>
          <p:cNvSpPr/>
          <p:nvPr/>
        </p:nvSpPr>
        <p:spPr>
          <a:xfrm>
            <a:off x="3025065" y="1367883"/>
            <a:ext cx="3210310" cy="1437162"/>
          </a:xfrm>
          <a:prstGeom prst="downArrowCallout">
            <a:avLst>
              <a:gd name="adj1" fmla="val 18372"/>
              <a:gd name="adj2" fmla="val 16384"/>
              <a:gd name="adj3" fmla="val 25000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chemeClr val="tx1"/>
                </a:solidFill>
              </a:rPr>
              <a:t>Solution </a:t>
            </a:r>
            <a:r>
              <a:rPr lang="de-CH" sz="1400" b="1" dirty="0" err="1">
                <a:solidFill>
                  <a:schemeClr val="tx1"/>
                </a:solidFill>
              </a:rPr>
              <a:t>variants</a:t>
            </a:r>
            <a:endParaRPr lang="de-CH" sz="1400" b="1" dirty="0">
              <a:solidFill>
                <a:schemeClr val="tx1"/>
              </a:solidFill>
            </a:endParaRPr>
          </a:p>
          <a:p>
            <a:pPr algn="ctr"/>
            <a:endParaRPr lang="de-CH" sz="1400" b="1" dirty="0">
              <a:solidFill>
                <a:schemeClr val="tx1"/>
              </a:solidFill>
            </a:endParaRP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de-CH" sz="1400" dirty="0">
                <a:solidFill>
                  <a:schemeClr val="tx1"/>
                </a:solidFill>
              </a:rPr>
              <a:t>Different </a:t>
            </a:r>
            <a:r>
              <a:rPr lang="de-CH" sz="1400" dirty="0" err="1">
                <a:solidFill>
                  <a:schemeClr val="tx1"/>
                </a:solidFill>
              </a:rPr>
              <a:t>business</a:t>
            </a:r>
            <a:r>
              <a:rPr lang="de-CH" sz="1400" dirty="0">
                <a:solidFill>
                  <a:schemeClr val="tx1"/>
                </a:solidFill>
              </a:rPr>
              <a:t> </a:t>
            </a:r>
            <a:r>
              <a:rPr lang="de-CH" sz="1400" dirty="0" err="1">
                <a:solidFill>
                  <a:schemeClr val="tx1"/>
                </a:solidFill>
              </a:rPr>
              <a:t>models</a:t>
            </a:r>
            <a:r>
              <a:rPr lang="de-CH" sz="1400" dirty="0">
                <a:solidFill>
                  <a:schemeClr val="tx1"/>
                </a:solidFill>
              </a:rPr>
              <a:t>, </a:t>
            </a:r>
            <a:r>
              <a:rPr lang="de-CH" sz="1400" dirty="0" err="1">
                <a:solidFill>
                  <a:schemeClr val="tx1"/>
                </a:solidFill>
              </a:rPr>
              <a:t>governance</a:t>
            </a:r>
            <a:r>
              <a:rPr lang="de-CH" sz="1400" dirty="0">
                <a:solidFill>
                  <a:schemeClr val="tx1"/>
                </a:solidFill>
              </a:rPr>
              <a:t> </a:t>
            </a:r>
            <a:r>
              <a:rPr lang="de-CH" sz="1400" dirty="0" err="1">
                <a:solidFill>
                  <a:schemeClr val="tx1"/>
                </a:solidFill>
              </a:rPr>
              <a:t>arrangements</a:t>
            </a:r>
            <a:r>
              <a:rPr lang="de-CH" sz="1400" dirty="0">
                <a:solidFill>
                  <a:schemeClr val="tx1"/>
                </a:solidFill>
              </a:rPr>
              <a:t>, etc.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8078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0E0DC-4058-45F7-92A6-B16360AE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SERENDIP </a:t>
            </a:r>
            <a:r>
              <a:rPr lang="de-CH" dirty="0" err="1"/>
              <a:t>study</a:t>
            </a:r>
            <a:r>
              <a:rPr lang="de-CH" dirty="0"/>
              <a:t> – A </a:t>
            </a:r>
            <a:r>
              <a:rPr lang="de-CH" dirty="0" err="1"/>
              <a:t>sneak</a:t>
            </a:r>
            <a:r>
              <a:rPr lang="de-CH" dirty="0"/>
              <a:t> </a:t>
            </a:r>
            <a:r>
              <a:rPr lang="de-CH" dirty="0" err="1"/>
              <a:t>peek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CED6D7-7788-438D-9C17-7DEDE7DFA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430616" cy="4853136"/>
          </a:xfrm>
        </p:spPr>
        <p:txBody>
          <a:bodyPr/>
          <a:lstStyle/>
          <a:p>
            <a:r>
              <a:rPr lang="de-CH" dirty="0"/>
              <a:t>SERENDIP: </a:t>
            </a:r>
            <a:r>
              <a:rPr lang="de-CH" i="1" u="sng" dirty="0"/>
              <a:t>S</a:t>
            </a:r>
            <a:r>
              <a:rPr lang="de-CH" i="1" dirty="0"/>
              <a:t>tudie zu Hind</a:t>
            </a:r>
            <a:r>
              <a:rPr lang="de-CH" i="1" u="sng" dirty="0"/>
              <a:t>er</a:t>
            </a:r>
            <a:r>
              <a:rPr lang="de-CH" i="1" dirty="0"/>
              <a:t>nissen und Tr</a:t>
            </a:r>
            <a:r>
              <a:rPr lang="de-CH" i="1" u="sng" dirty="0"/>
              <a:t>e</a:t>
            </a:r>
            <a:r>
              <a:rPr lang="de-CH" i="1" dirty="0"/>
              <a:t>iber</a:t>
            </a:r>
            <a:r>
              <a:rPr lang="de-CH" i="1" u="sng" dirty="0"/>
              <a:t>n</a:t>
            </a:r>
            <a:r>
              <a:rPr lang="de-CH" i="1" dirty="0"/>
              <a:t> zur </a:t>
            </a:r>
            <a:r>
              <a:rPr lang="de-CH" i="1" u="sng" dirty="0"/>
              <a:t>D</a:t>
            </a:r>
            <a:r>
              <a:rPr lang="de-CH" i="1" dirty="0"/>
              <a:t>ekarbonisierung von </a:t>
            </a:r>
            <a:r>
              <a:rPr lang="de-CH" i="1" u="sng" dirty="0"/>
              <a:t>i</a:t>
            </a:r>
            <a:r>
              <a:rPr lang="de-CH" i="1" dirty="0"/>
              <a:t>ndustriellen </a:t>
            </a:r>
            <a:r>
              <a:rPr lang="de-CH" i="1" u="sng" dirty="0"/>
              <a:t>P</a:t>
            </a:r>
            <a:r>
              <a:rPr lang="de-CH" i="1" dirty="0"/>
              <a:t>rozessen</a:t>
            </a:r>
            <a:r>
              <a:rPr lang="de-CH" dirty="0"/>
              <a:t> </a:t>
            </a:r>
          </a:p>
          <a:p>
            <a:r>
              <a:rPr lang="de-CH" dirty="0" err="1"/>
              <a:t>Internally</a:t>
            </a:r>
            <a:r>
              <a:rPr lang="de-CH" dirty="0"/>
              <a:t> </a:t>
            </a:r>
            <a:r>
              <a:rPr lang="de-CH" dirty="0" err="1"/>
              <a:t>financed</a:t>
            </a:r>
            <a:r>
              <a:rPr lang="de-CH" dirty="0"/>
              <a:t> </a:t>
            </a:r>
            <a:r>
              <a:rPr lang="de-CH" dirty="0" err="1"/>
              <a:t>study</a:t>
            </a:r>
            <a:r>
              <a:rPr lang="de-CH" dirty="0"/>
              <a:t>; Jan – </a:t>
            </a:r>
            <a:r>
              <a:rPr lang="de-CH" dirty="0" err="1"/>
              <a:t>Dec</a:t>
            </a:r>
            <a:r>
              <a:rPr lang="de-CH" dirty="0"/>
              <a:t> 2021</a:t>
            </a:r>
          </a:p>
          <a:p>
            <a:r>
              <a:rPr lang="de-CH" dirty="0" err="1"/>
              <a:t>Aims</a:t>
            </a:r>
            <a:r>
              <a:rPr lang="de-CH" dirty="0"/>
              <a:t>:</a:t>
            </a:r>
          </a:p>
          <a:p>
            <a:pPr lvl="1"/>
            <a:r>
              <a:rPr lang="de-CH" dirty="0" err="1"/>
              <a:t>Understand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barriers</a:t>
            </a:r>
            <a:r>
              <a:rPr lang="de-CH" dirty="0"/>
              <a:t> and </a:t>
            </a:r>
            <a:r>
              <a:rPr lang="de-CH" dirty="0" err="1"/>
              <a:t>drivers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industrial</a:t>
            </a:r>
            <a:r>
              <a:rPr lang="de-CH" dirty="0"/>
              <a:t> </a:t>
            </a:r>
            <a:r>
              <a:rPr lang="de-CH" dirty="0" err="1"/>
              <a:t>process</a:t>
            </a:r>
            <a:r>
              <a:rPr lang="de-CH" dirty="0"/>
              <a:t> </a:t>
            </a:r>
            <a:r>
              <a:rPr lang="de-CH" dirty="0" err="1"/>
              <a:t>heat</a:t>
            </a:r>
            <a:r>
              <a:rPr lang="de-CH" dirty="0"/>
              <a:t> </a:t>
            </a:r>
            <a:r>
              <a:rPr lang="de-CH" dirty="0" err="1"/>
              <a:t>decarbonization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b="1" dirty="0" err="1"/>
              <a:t>specific</a:t>
            </a:r>
            <a:r>
              <a:rPr lang="de-CH" b="1" dirty="0"/>
              <a:t> </a:t>
            </a:r>
            <a:r>
              <a:rPr lang="de-CH" b="1" dirty="0" err="1"/>
              <a:t>context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Swiss </a:t>
            </a:r>
            <a:r>
              <a:rPr lang="de-CH" dirty="0" err="1"/>
              <a:t>manufacturing</a:t>
            </a:r>
            <a:r>
              <a:rPr lang="de-CH" dirty="0"/>
              <a:t> </a:t>
            </a:r>
            <a:r>
              <a:rPr lang="de-CH" dirty="0" err="1"/>
              <a:t>companies</a:t>
            </a:r>
            <a:endParaRPr lang="de-CH" dirty="0"/>
          </a:p>
          <a:p>
            <a:pPr lvl="1"/>
            <a:r>
              <a:rPr lang="de-CH" dirty="0" err="1"/>
              <a:t>Identify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need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further</a:t>
            </a:r>
            <a:r>
              <a:rPr lang="de-CH" dirty="0"/>
              <a:t> </a:t>
            </a:r>
            <a:r>
              <a:rPr lang="de-CH" dirty="0" err="1"/>
              <a:t>instruments</a:t>
            </a:r>
            <a:r>
              <a:rPr lang="de-CH" dirty="0"/>
              <a:t> (e.g. </a:t>
            </a:r>
            <a:r>
              <a:rPr lang="de-CH" dirty="0" err="1"/>
              <a:t>policies</a:t>
            </a:r>
            <a:r>
              <a:rPr lang="de-CH" dirty="0"/>
              <a:t>, </a:t>
            </a:r>
            <a:r>
              <a:rPr lang="de-CH" dirty="0" err="1"/>
              <a:t>consulting</a:t>
            </a:r>
            <a:r>
              <a:rPr lang="de-CH" dirty="0"/>
              <a:t> </a:t>
            </a:r>
            <a:r>
              <a:rPr lang="de-CH" dirty="0" err="1"/>
              <a:t>offers</a:t>
            </a:r>
            <a:r>
              <a:rPr lang="de-CH" dirty="0"/>
              <a:t>)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accelerate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uptake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process</a:t>
            </a:r>
            <a:r>
              <a:rPr lang="de-CH" dirty="0"/>
              <a:t> </a:t>
            </a:r>
            <a:r>
              <a:rPr lang="de-CH" dirty="0" err="1"/>
              <a:t>decarbonization</a:t>
            </a:r>
            <a:r>
              <a:rPr lang="de-CH" dirty="0"/>
              <a:t> </a:t>
            </a:r>
            <a:r>
              <a:rPr lang="de-CH" dirty="0" err="1"/>
              <a:t>measures</a:t>
            </a:r>
            <a:endParaRPr lang="de-CH" dirty="0"/>
          </a:p>
          <a:p>
            <a:r>
              <a:rPr lang="de-CH" dirty="0"/>
              <a:t>Basis </a:t>
            </a:r>
            <a:r>
              <a:rPr lang="de-CH" dirty="0" err="1"/>
              <a:t>for</a:t>
            </a:r>
            <a:r>
              <a:rPr lang="de-CH" dirty="0"/>
              <a:t> a </a:t>
            </a:r>
            <a:r>
              <a:rPr lang="de-CH" dirty="0" err="1"/>
              <a:t>periodical</a:t>
            </a:r>
            <a:r>
              <a:rPr lang="de-CH" dirty="0"/>
              <a:t> </a:t>
            </a:r>
            <a:r>
              <a:rPr lang="de-CH" dirty="0" err="1"/>
              <a:t>survey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future</a:t>
            </a:r>
            <a:endParaRPr lang="de-CH" dirty="0"/>
          </a:p>
          <a:p>
            <a:pPr lvl="1"/>
            <a:endParaRPr lang="de-CH" dirty="0"/>
          </a:p>
          <a:p>
            <a:pPr lvl="1"/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FD232D-A11D-4DB3-A7A5-238D4EB2C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A64C-3F85-41EE-84FC-5749BD573209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38908F-3271-43DF-8EE5-0ACC941749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2379B-9CAE-46F6-8FB8-9D4A676E6B3F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 descr="Eyes Behind Red Curtains On Wood Stage">
            <a:extLst>
              <a:ext uri="{FF2B5EF4-FFF2-40B4-BE49-F238E27FC236}">
                <a16:creationId xmlns:a16="http://schemas.microsoft.com/office/drawing/2014/main" id="{F7AE4608-FA1A-40B7-B38F-A7F84D3A3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588" y="2696062"/>
            <a:ext cx="3903687" cy="234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92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feil: nach rechts 23">
            <a:extLst>
              <a:ext uri="{FF2B5EF4-FFF2-40B4-BE49-F238E27FC236}">
                <a16:creationId xmlns:a16="http://schemas.microsoft.com/office/drawing/2014/main" id="{AE210BA0-ADCB-470C-BA48-88DAACBA7C28}"/>
              </a:ext>
            </a:extLst>
          </p:cNvPr>
          <p:cNvSpPr/>
          <p:nvPr/>
        </p:nvSpPr>
        <p:spPr>
          <a:xfrm rot="16200000">
            <a:off x="10383873" y="4573282"/>
            <a:ext cx="426561" cy="4532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" name="Pfeil: nach rechts 24">
            <a:extLst>
              <a:ext uri="{FF2B5EF4-FFF2-40B4-BE49-F238E27FC236}">
                <a16:creationId xmlns:a16="http://schemas.microsoft.com/office/drawing/2014/main" id="{0DE2696B-D33E-4A48-8BCD-E0DA57A8651B}"/>
              </a:ext>
            </a:extLst>
          </p:cNvPr>
          <p:cNvSpPr/>
          <p:nvPr/>
        </p:nvSpPr>
        <p:spPr>
          <a:xfrm rot="16200000">
            <a:off x="10383219" y="2917098"/>
            <a:ext cx="426561" cy="4532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Bogen 17">
            <a:extLst>
              <a:ext uri="{FF2B5EF4-FFF2-40B4-BE49-F238E27FC236}">
                <a16:creationId xmlns:a16="http://schemas.microsoft.com/office/drawing/2014/main" id="{DDCFE5B9-95A0-4174-9B56-D468D5A3D100}"/>
              </a:ext>
            </a:extLst>
          </p:cNvPr>
          <p:cNvSpPr/>
          <p:nvPr/>
        </p:nvSpPr>
        <p:spPr>
          <a:xfrm rot="7920000">
            <a:off x="5217216" y="1575665"/>
            <a:ext cx="2016220" cy="3274622"/>
          </a:xfrm>
          <a:prstGeom prst="arc">
            <a:avLst>
              <a:gd name="adj1" fmla="val 4162075"/>
              <a:gd name="adj2" fmla="val 0"/>
            </a:avLst>
          </a:prstGeom>
          <a:ln w="38100">
            <a:solidFill>
              <a:srgbClr val="1A422A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AED15C-F3F2-4032-9A50-9B0F8F19E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SERENDIP Study Design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60A0A0-9A79-4D0E-A43E-30E49F5B7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37EA-A751-4F18-ADE8-125284FD2C33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BA41840-8D31-416F-BF35-6EE9E02FAC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2379B-9CAE-46F6-8FB8-9D4A676E6B3F}" type="slidenum">
              <a:rPr lang="en-US" smtClean="0"/>
              <a:t>18</a:t>
            </a:fld>
            <a:endParaRPr lang="en-US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AB2729D-A4C0-4AFD-B79E-F581108DE06C}"/>
              </a:ext>
            </a:extLst>
          </p:cNvPr>
          <p:cNvSpPr/>
          <p:nvPr/>
        </p:nvSpPr>
        <p:spPr>
          <a:xfrm>
            <a:off x="479376" y="2348009"/>
            <a:ext cx="252028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/>
              <a:t>Known</a:t>
            </a:r>
            <a:r>
              <a:rPr lang="de-CH" dirty="0"/>
              <a:t> </a:t>
            </a:r>
            <a:r>
              <a:rPr lang="de-CH" dirty="0" err="1"/>
              <a:t>barriers</a:t>
            </a:r>
            <a:r>
              <a:rPr lang="de-CH" dirty="0"/>
              <a:t> and </a:t>
            </a:r>
            <a:r>
              <a:rPr lang="de-CH" dirty="0" err="1"/>
              <a:t>drivers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industrial</a:t>
            </a:r>
            <a:r>
              <a:rPr lang="de-CH" dirty="0"/>
              <a:t> </a:t>
            </a:r>
            <a:r>
              <a:rPr lang="de-CH" dirty="0" err="1"/>
              <a:t>decarbonization</a:t>
            </a:r>
            <a:endParaRPr lang="de-CH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4F1E346C-85A3-4D14-9FBE-3235BDD2D433}"/>
              </a:ext>
            </a:extLst>
          </p:cNvPr>
          <p:cNvSpPr/>
          <p:nvPr/>
        </p:nvSpPr>
        <p:spPr>
          <a:xfrm>
            <a:off x="479376" y="3435475"/>
            <a:ext cx="252028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Theory</a:t>
            </a:r>
          </a:p>
          <a:p>
            <a:pPr algn="ctr"/>
            <a:r>
              <a:rPr lang="de-CH" dirty="0"/>
              <a:t> </a:t>
            </a:r>
            <a:r>
              <a:rPr lang="de-CH" sz="1400" dirty="0"/>
              <a:t>(St. Galler Management </a:t>
            </a:r>
            <a:r>
              <a:rPr lang="de-CH" sz="1400" dirty="0" err="1"/>
              <a:t>model</a:t>
            </a:r>
            <a:r>
              <a:rPr lang="de-CH" sz="1400" dirty="0"/>
              <a:t>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661CEAC-4372-4CCC-A3FF-F97C90B8CE9B}"/>
              </a:ext>
            </a:extLst>
          </p:cNvPr>
          <p:cNvSpPr txBox="1"/>
          <p:nvPr/>
        </p:nvSpPr>
        <p:spPr>
          <a:xfrm>
            <a:off x="924609" y="573325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i="1" dirty="0" err="1"/>
              <a:t>Literature</a:t>
            </a:r>
            <a:r>
              <a:rPr lang="de-CH" b="1" i="1" dirty="0"/>
              <a:t> review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D2DAB2F-4151-4B62-8EE4-D908292E92B4}"/>
              </a:ext>
            </a:extLst>
          </p:cNvPr>
          <p:cNvCxnSpPr/>
          <p:nvPr/>
        </p:nvCxnSpPr>
        <p:spPr>
          <a:xfrm>
            <a:off x="3503712" y="1124744"/>
            <a:ext cx="0" cy="5184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DC6BAE9E-5D51-43D9-B9FD-6AC4E790E227}"/>
              </a:ext>
            </a:extLst>
          </p:cNvPr>
          <p:cNvSpPr/>
          <p:nvPr/>
        </p:nvSpPr>
        <p:spPr>
          <a:xfrm>
            <a:off x="3719742" y="2708920"/>
            <a:ext cx="201622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Development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b="1" dirty="0"/>
              <a:t>interview </a:t>
            </a:r>
            <a:r>
              <a:rPr lang="de-CH" b="1" dirty="0" err="1"/>
              <a:t>guide</a:t>
            </a:r>
            <a:endParaRPr lang="de-CH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7DE46CB-06A0-44A7-BF19-FFA26B42DF7C}"/>
              </a:ext>
            </a:extLst>
          </p:cNvPr>
          <p:cNvSpPr txBox="1"/>
          <p:nvPr/>
        </p:nvSpPr>
        <p:spPr>
          <a:xfrm>
            <a:off x="4627722" y="5733256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i="1" dirty="0"/>
              <a:t>Semi-</a:t>
            </a:r>
            <a:r>
              <a:rPr lang="de-CH" b="1" i="1" dirty="0" err="1"/>
              <a:t>structured</a:t>
            </a:r>
            <a:r>
              <a:rPr lang="de-CH" b="1" i="1" dirty="0"/>
              <a:t> </a:t>
            </a:r>
            <a:r>
              <a:rPr lang="de-CH" b="1" i="1" dirty="0" err="1"/>
              <a:t>interviews</a:t>
            </a:r>
            <a:endParaRPr lang="de-CH" b="1" i="1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E740008-361E-43E4-8F69-E60312EFCAE0}"/>
              </a:ext>
            </a:extLst>
          </p:cNvPr>
          <p:cNvSpPr txBox="1"/>
          <p:nvPr/>
        </p:nvSpPr>
        <p:spPr>
          <a:xfrm>
            <a:off x="9653341" y="5733256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b="1" i="1" dirty="0"/>
              <a:t>Content </a:t>
            </a:r>
            <a:r>
              <a:rPr lang="de-CH" b="1" i="1" dirty="0" err="1"/>
              <a:t>analysis</a:t>
            </a:r>
            <a:r>
              <a:rPr lang="de-CH" b="1" i="1" dirty="0"/>
              <a:t> </a:t>
            </a:r>
          </a:p>
          <a:p>
            <a:pPr algn="ctr"/>
            <a:r>
              <a:rPr lang="de-CH" b="1" i="1" dirty="0"/>
              <a:t>and </a:t>
            </a:r>
            <a:r>
              <a:rPr lang="de-CH" b="1" i="1" dirty="0" err="1"/>
              <a:t>synthesis</a:t>
            </a:r>
            <a:endParaRPr lang="de-CH" b="1" i="1" dirty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717FB1C4-3387-47CC-A1CC-6E7CAA882D2B}"/>
              </a:ext>
            </a:extLst>
          </p:cNvPr>
          <p:cNvCxnSpPr/>
          <p:nvPr/>
        </p:nvCxnSpPr>
        <p:spPr>
          <a:xfrm>
            <a:off x="8760296" y="1195011"/>
            <a:ext cx="0" cy="5184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D94B33D0-8525-4CE7-AA55-03CD6E8DD660}"/>
              </a:ext>
            </a:extLst>
          </p:cNvPr>
          <p:cNvSpPr/>
          <p:nvPr/>
        </p:nvSpPr>
        <p:spPr>
          <a:xfrm>
            <a:off x="5808611" y="908721"/>
            <a:ext cx="2821087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Definition / Assessment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b="1" dirty="0"/>
              <a:t>sample</a:t>
            </a:r>
          </a:p>
          <a:p>
            <a:pPr algn="ctr"/>
            <a:endParaRPr lang="de-CH" b="1" dirty="0"/>
          </a:p>
          <a:p>
            <a:pPr marL="285750" indent="-285750">
              <a:buFontTx/>
              <a:buChar char="-"/>
            </a:pPr>
            <a:r>
              <a:rPr lang="de-CH" sz="1400" b="1" dirty="0"/>
              <a:t>Population</a:t>
            </a:r>
            <a:r>
              <a:rPr lang="de-CH" sz="1400" dirty="0"/>
              <a:t>: Swiss </a:t>
            </a:r>
            <a:r>
              <a:rPr lang="de-CH" sz="1400" dirty="0" err="1"/>
              <a:t>manufacturing</a:t>
            </a:r>
            <a:r>
              <a:rPr lang="de-CH" sz="1400" dirty="0"/>
              <a:t> </a:t>
            </a:r>
            <a:r>
              <a:rPr lang="de-CH" sz="1400" dirty="0" err="1"/>
              <a:t>companies</a:t>
            </a:r>
            <a:r>
              <a:rPr lang="de-CH" sz="1400" dirty="0"/>
              <a:t> </a:t>
            </a:r>
            <a:r>
              <a:rPr lang="de-CH" sz="1400" dirty="0" err="1"/>
              <a:t>with</a:t>
            </a:r>
            <a:r>
              <a:rPr lang="de-CH" sz="1400" dirty="0"/>
              <a:t> a GHG </a:t>
            </a:r>
            <a:r>
              <a:rPr lang="de-CH" sz="1400" dirty="0" err="1"/>
              <a:t>emission</a:t>
            </a:r>
            <a:r>
              <a:rPr lang="de-CH" sz="1400" dirty="0"/>
              <a:t> </a:t>
            </a:r>
            <a:r>
              <a:rPr lang="de-CH" sz="1400" dirty="0" err="1"/>
              <a:t>target</a:t>
            </a:r>
            <a:r>
              <a:rPr lang="de-CH" sz="1400" dirty="0"/>
              <a:t> </a:t>
            </a:r>
            <a:r>
              <a:rPr lang="de-CH" sz="1400" dirty="0" err="1"/>
              <a:t>agreement</a:t>
            </a:r>
            <a:endParaRPr lang="de-CH" sz="1400" dirty="0"/>
          </a:p>
          <a:p>
            <a:pPr marL="285750" indent="-285750">
              <a:buFontTx/>
              <a:buChar char="-"/>
            </a:pPr>
            <a:endParaRPr lang="de-CH" sz="1400" dirty="0"/>
          </a:p>
          <a:p>
            <a:pPr marL="285750" indent="-285750">
              <a:buFontTx/>
              <a:buChar char="-"/>
            </a:pPr>
            <a:r>
              <a:rPr lang="de-CH" sz="1400" b="1" dirty="0" err="1"/>
              <a:t>Theoretical</a:t>
            </a:r>
            <a:r>
              <a:rPr lang="de-CH" sz="1400" b="1" dirty="0"/>
              <a:t> </a:t>
            </a:r>
            <a:r>
              <a:rPr lang="de-CH" sz="1400" b="1" dirty="0" err="1"/>
              <a:t>sampling</a:t>
            </a:r>
            <a:r>
              <a:rPr lang="de-CH" sz="1400" dirty="0"/>
              <a:t>: </a:t>
            </a:r>
            <a:r>
              <a:rPr lang="de-CH" sz="1400" dirty="0" err="1"/>
              <a:t>acquire</a:t>
            </a:r>
            <a:r>
              <a:rPr lang="de-CH" sz="1400" dirty="0"/>
              <a:t> </a:t>
            </a:r>
            <a:r>
              <a:rPr lang="de-CH" sz="1400" dirty="0" err="1"/>
              <a:t>new</a:t>
            </a:r>
            <a:r>
              <a:rPr lang="de-CH" sz="1400" dirty="0"/>
              <a:t> </a:t>
            </a:r>
            <a:r>
              <a:rPr lang="de-CH" sz="1400" dirty="0" err="1"/>
              <a:t>data</a:t>
            </a:r>
            <a:r>
              <a:rPr lang="de-CH" sz="1400" dirty="0"/>
              <a:t> </a:t>
            </a:r>
            <a:r>
              <a:rPr lang="de-CH" sz="1400" dirty="0" err="1"/>
              <a:t>until</a:t>
            </a:r>
            <a:r>
              <a:rPr lang="de-CH" sz="1400" dirty="0"/>
              <a:t> </a:t>
            </a:r>
            <a:r>
              <a:rPr lang="de-CH" sz="1400" dirty="0" err="1"/>
              <a:t>information</a:t>
            </a:r>
            <a:r>
              <a:rPr lang="de-CH" sz="1400" dirty="0"/>
              <a:t> </a:t>
            </a:r>
            <a:r>
              <a:rPr lang="de-CH" sz="1400" dirty="0" err="1"/>
              <a:t>saturation</a:t>
            </a:r>
            <a:r>
              <a:rPr lang="de-CH" sz="1400" dirty="0"/>
              <a:t> </a:t>
            </a:r>
            <a:r>
              <a:rPr lang="de-CH" sz="1400" dirty="0" err="1"/>
              <a:t>is</a:t>
            </a:r>
            <a:r>
              <a:rPr lang="de-CH" sz="1400" dirty="0"/>
              <a:t> </a:t>
            </a:r>
            <a:r>
              <a:rPr lang="de-CH" sz="1400" dirty="0" err="1"/>
              <a:t>reached</a:t>
            </a:r>
            <a:endParaRPr lang="de-CH" sz="1400" dirty="0"/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4A2AD803-5826-4921-9921-3D86068A6F4E}"/>
              </a:ext>
            </a:extLst>
          </p:cNvPr>
          <p:cNvSpPr/>
          <p:nvPr/>
        </p:nvSpPr>
        <p:spPr>
          <a:xfrm>
            <a:off x="3071670" y="3032956"/>
            <a:ext cx="576058" cy="612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74D7EEA5-F4C2-4E03-824E-2BF417A3FD4C}"/>
              </a:ext>
            </a:extLst>
          </p:cNvPr>
          <p:cNvSpPr/>
          <p:nvPr/>
        </p:nvSpPr>
        <p:spPr>
          <a:xfrm>
            <a:off x="4154812" y="4426102"/>
            <a:ext cx="4399385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Semi-</a:t>
            </a:r>
            <a:r>
              <a:rPr lang="de-CH" dirty="0" err="1"/>
              <a:t>structured</a:t>
            </a:r>
            <a:r>
              <a:rPr lang="de-CH" dirty="0"/>
              <a:t> </a:t>
            </a:r>
            <a:r>
              <a:rPr lang="de-CH" dirty="0" err="1"/>
              <a:t>interviews</a:t>
            </a:r>
            <a:endParaRPr lang="de-CH" dirty="0"/>
          </a:p>
          <a:p>
            <a:pPr algn="ctr"/>
            <a:endParaRPr lang="de-CH" sz="1400" b="1" dirty="0"/>
          </a:p>
          <a:p>
            <a:pPr algn="ctr"/>
            <a:r>
              <a:rPr lang="de-CH" sz="1400" b="1" dirty="0"/>
              <a:t>Interview </a:t>
            </a:r>
            <a:r>
              <a:rPr lang="de-CH" sz="1400" b="1" dirty="0" err="1"/>
              <a:t>partners</a:t>
            </a:r>
            <a:r>
              <a:rPr lang="de-CH" sz="1400" b="1" dirty="0"/>
              <a:t>: </a:t>
            </a:r>
            <a:r>
              <a:rPr lang="de-CH" sz="1400" b="1" dirty="0" err="1"/>
              <a:t>decision-makers</a:t>
            </a:r>
            <a:r>
              <a:rPr lang="de-CH" sz="1400" b="1" dirty="0"/>
              <a:t> (e.g. </a:t>
            </a:r>
            <a:r>
              <a:rPr lang="de-CH" sz="1400" b="1" dirty="0" err="1"/>
              <a:t>member</a:t>
            </a:r>
            <a:r>
              <a:rPr lang="de-CH" sz="1400" b="1" dirty="0"/>
              <a:t> </a:t>
            </a:r>
            <a:r>
              <a:rPr lang="de-CH" sz="1400" b="1" dirty="0" err="1"/>
              <a:t>of</a:t>
            </a:r>
            <a:r>
              <a:rPr lang="de-CH" sz="1400" b="1" dirty="0"/>
              <a:t> </a:t>
            </a:r>
            <a:r>
              <a:rPr lang="de-CH" sz="1400" b="1" dirty="0" err="1"/>
              <a:t>upper</a:t>
            </a:r>
            <a:r>
              <a:rPr lang="de-CH" sz="1400" b="1" dirty="0"/>
              <a:t> </a:t>
            </a:r>
            <a:r>
              <a:rPr lang="de-CH" sz="1400" b="1" dirty="0" err="1"/>
              <a:t>management</a:t>
            </a:r>
            <a:r>
              <a:rPr lang="de-CH" b="1" dirty="0"/>
              <a:t>)</a:t>
            </a:r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50FB35B7-905B-4071-8B53-75B36DE9EFB5}"/>
              </a:ext>
            </a:extLst>
          </p:cNvPr>
          <p:cNvSpPr/>
          <p:nvPr/>
        </p:nvSpPr>
        <p:spPr>
          <a:xfrm>
            <a:off x="8654752" y="4873219"/>
            <a:ext cx="576058" cy="612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F3BA9537-251D-4CCA-8614-86316AA2FBC7}"/>
              </a:ext>
            </a:extLst>
          </p:cNvPr>
          <p:cNvSpPr/>
          <p:nvPr/>
        </p:nvSpPr>
        <p:spPr>
          <a:xfrm>
            <a:off x="9336360" y="4938339"/>
            <a:ext cx="2520280" cy="646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 err="1"/>
              <a:t>Transcription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interviews</a:t>
            </a:r>
            <a:endParaRPr lang="de-CH" dirty="0"/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380CC97D-D6FE-4A8F-81CC-FD34ADF612EE}"/>
              </a:ext>
            </a:extLst>
          </p:cNvPr>
          <p:cNvSpPr/>
          <p:nvPr/>
        </p:nvSpPr>
        <p:spPr>
          <a:xfrm>
            <a:off x="9326378" y="3296513"/>
            <a:ext cx="2520280" cy="1239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Qualitative </a:t>
            </a:r>
            <a:r>
              <a:rPr lang="de-CH" b="1" dirty="0" err="1"/>
              <a:t>content</a:t>
            </a:r>
            <a:r>
              <a:rPr lang="de-CH" b="1" dirty="0"/>
              <a:t> </a:t>
            </a:r>
            <a:r>
              <a:rPr lang="de-CH" b="1" dirty="0" err="1"/>
              <a:t>analysis</a:t>
            </a:r>
            <a:endParaRPr lang="de-CH" b="1" dirty="0"/>
          </a:p>
          <a:p>
            <a:pPr algn="ctr"/>
            <a:endParaRPr lang="de-CH" b="1" dirty="0"/>
          </a:p>
          <a:p>
            <a:pPr algn="ctr"/>
            <a:r>
              <a:rPr lang="de-CH" sz="1400" dirty="0"/>
              <a:t>MAXQDA </a:t>
            </a:r>
            <a:r>
              <a:rPr lang="de-CH" sz="1400" dirty="0" err="1"/>
              <a:t>software</a:t>
            </a:r>
            <a:endParaRPr lang="de-CH" sz="1400" dirty="0"/>
          </a:p>
        </p:txBody>
      </p:sp>
      <p:sp>
        <p:nvSpPr>
          <p:cNvPr id="22" name="Bogen 21">
            <a:extLst>
              <a:ext uri="{FF2B5EF4-FFF2-40B4-BE49-F238E27FC236}">
                <a16:creationId xmlns:a16="http://schemas.microsoft.com/office/drawing/2014/main" id="{238485D3-391D-4B5F-B0C1-DBA08A3CAF25}"/>
              </a:ext>
            </a:extLst>
          </p:cNvPr>
          <p:cNvSpPr/>
          <p:nvPr/>
        </p:nvSpPr>
        <p:spPr>
          <a:xfrm rot="7920000">
            <a:off x="7867913" y="1480765"/>
            <a:ext cx="2016220" cy="3274622"/>
          </a:xfrm>
          <a:prstGeom prst="arc">
            <a:avLst>
              <a:gd name="adj1" fmla="val 18009299"/>
              <a:gd name="adj2" fmla="val 0"/>
            </a:avLst>
          </a:prstGeom>
          <a:ln w="38100">
            <a:solidFill>
              <a:srgbClr val="1A422A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27A8D35A-8745-4AAC-9A25-136E3EB5EC6A}"/>
              </a:ext>
            </a:extLst>
          </p:cNvPr>
          <p:cNvSpPr/>
          <p:nvPr/>
        </p:nvSpPr>
        <p:spPr>
          <a:xfrm>
            <a:off x="9336360" y="1886266"/>
            <a:ext cx="2520280" cy="10081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/>
              <a:t>Synthesize</a:t>
            </a:r>
            <a:r>
              <a:rPr lang="de-CH" dirty="0"/>
              <a:t> </a:t>
            </a:r>
            <a:r>
              <a:rPr lang="de-CH" dirty="0" err="1"/>
              <a:t>new</a:t>
            </a:r>
            <a:r>
              <a:rPr lang="de-CH" dirty="0"/>
              <a:t> </a:t>
            </a:r>
            <a:r>
              <a:rPr lang="de-CH" dirty="0" err="1"/>
              <a:t>insights</a:t>
            </a:r>
            <a:r>
              <a:rPr lang="de-CH" dirty="0"/>
              <a:t> </a:t>
            </a:r>
            <a:r>
              <a:rPr lang="de-CH" b="1" dirty="0" err="1"/>
              <a:t>for</a:t>
            </a:r>
            <a:r>
              <a:rPr lang="de-CH" b="1" dirty="0"/>
              <a:t> </a:t>
            </a:r>
            <a:r>
              <a:rPr lang="de-CH" b="1" dirty="0" err="1"/>
              <a:t>theory</a:t>
            </a:r>
            <a:r>
              <a:rPr lang="de-CH" b="1" dirty="0"/>
              <a:t> and </a:t>
            </a:r>
            <a:r>
              <a:rPr lang="de-CH" b="1" dirty="0" err="1"/>
              <a:t>practice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3131633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cument Clip Art">
            <a:extLst>
              <a:ext uri="{FF2B5EF4-FFF2-40B4-BE49-F238E27FC236}">
                <a16:creationId xmlns:a16="http://schemas.microsoft.com/office/drawing/2014/main" id="{F86A7B24-3886-493B-8A19-DDBA8FC8B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880578"/>
            <a:ext cx="2743200" cy="356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rechblase: rechteckig mit abgerundeten Ecken 8">
            <a:extLst>
              <a:ext uri="{FF2B5EF4-FFF2-40B4-BE49-F238E27FC236}">
                <a16:creationId xmlns:a16="http://schemas.microsoft.com/office/drawing/2014/main" id="{0E6DA7C7-7BC8-4D75-B9A0-BEE76E86B502}"/>
              </a:ext>
            </a:extLst>
          </p:cNvPr>
          <p:cNvSpPr/>
          <p:nvPr/>
        </p:nvSpPr>
        <p:spPr>
          <a:xfrm>
            <a:off x="3982112" y="2564904"/>
            <a:ext cx="6696744" cy="1656184"/>
          </a:xfrm>
          <a:prstGeom prst="wedgeRoundRectCallout">
            <a:avLst>
              <a:gd name="adj1" fmla="val -66852"/>
              <a:gd name="adj2" fmla="val 458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i="1" dirty="0"/>
              <a:t>«Financing </a:t>
            </a:r>
            <a:r>
              <a:rPr lang="de-CH" i="1" dirty="0" err="1"/>
              <a:t>is</a:t>
            </a:r>
            <a:r>
              <a:rPr lang="de-CH" i="1" dirty="0"/>
              <a:t> </a:t>
            </a:r>
            <a:r>
              <a:rPr lang="de-CH" i="1" dirty="0" err="1"/>
              <a:t>really</a:t>
            </a:r>
            <a:r>
              <a:rPr lang="de-CH" i="1" dirty="0"/>
              <a:t> </a:t>
            </a:r>
            <a:r>
              <a:rPr lang="de-CH" i="1" dirty="0" err="1"/>
              <a:t>always</a:t>
            </a:r>
            <a:r>
              <a:rPr lang="de-CH" i="1" dirty="0"/>
              <a:t> </a:t>
            </a:r>
            <a:r>
              <a:rPr lang="de-CH" i="1" dirty="0" err="1"/>
              <a:t>the</a:t>
            </a:r>
            <a:r>
              <a:rPr lang="de-CH" i="1" dirty="0"/>
              <a:t> </a:t>
            </a:r>
            <a:r>
              <a:rPr lang="de-CH" i="1" dirty="0" err="1"/>
              <a:t>biggest</a:t>
            </a:r>
            <a:r>
              <a:rPr lang="de-CH" i="1" dirty="0"/>
              <a:t> </a:t>
            </a:r>
            <a:r>
              <a:rPr lang="de-CH" i="1" dirty="0" err="1"/>
              <a:t>challenge</a:t>
            </a:r>
            <a:r>
              <a:rPr lang="de-CH" i="1" dirty="0"/>
              <a:t>. … </a:t>
            </a:r>
            <a:r>
              <a:rPr lang="de-CH" i="1" dirty="0" err="1"/>
              <a:t>Everything</a:t>
            </a:r>
            <a:r>
              <a:rPr lang="de-CH" i="1" dirty="0"/>
              <a:t> </a:t>
            </a:r>
            <a:r>
              <a:rPr lang="de-CH" i="1" dirty="0" err="1"/>
              <a:t>works</a:t>
            </a:r>
            <a:r>
              <a:rPr lang="de-CH" i="1" dirty="0"/>
              <a:t> </a:t>
            </a:r>
            <a:r>
              <a:rPr lang="de-CH" i="1" dirty="0" err="1"/>
              <a:t>well</a:t>
            </a:r>
            <a:r>
              <a:rPr lang="de-CH" i="1" dirty="0"/>
              <a:t>, but </a:t>
            </a:r>
            <a:r>
              <a:rPr lang="de-CH" i="1" dirty="0" err="1"/>
              <a:t>we</a:t>
            </a:r>
            <a:r>
              <a:rPr lang="de-CH" i="1" dirty="0"/>
              <a:t> </a:t>
            </a:r>
            <a:r>
              <a:rPr lang="de-CH" i="1" dirty="0" err="1"/>
              <a:t>are</a:t>
            </a:r>
            <a:r>
              <a:rPr lang="de-CH" i="1" dirty="0"/>
              <a:t> </a:t>
            </a:r>
            <a:r>
              <a:rPr lang="de-CH" i="1" dirty="0" err="1"/>
              <a:t>supposed</a:t>
            </a:r>
            <a:r>
              <a:rPr lang="de-CH" i="1" dirty="0"/>
              <a:t> </a:t>
            </a:r>
            <a:r>
              <a:rPr lang="de-CH" i="1" dirty="0" err="1"/>
              <a:t>to</a:t>
            </a:r>
            <a:r>
              <a:rPr lang="de-CH" i="1" dirty="0"/>
              <a:t> </a:t>
            </a:r>
            <a:r>
              <a:rPr lang="de-CH" i="1" dirty="0" err="1"/>
              <a:t>spend</a:t>
            </a:r>
            <a:r>
              <a:rPr lang="de-CH" i="1" dirty="0"/>
              <a:t> on </a:t>
            </a:r>
            <a:r>
              <a:rPr lang="de-CH" i="1" dirty="0" err="1"/>
              <a:t>something</a:t>
            </a:r>
            <a:r>
              <a:rPr lang="de-CH" i="1" dirty="0"/>
              <a:t> </a:t>
            </a:r>
            <a:r>
              <a:rPr lang="de-CH" i="1" dirty="0" err="1"/>
              <a:t>where</a:t>
            </a:r>
            <a:r>
              <a:rPr lang="de-CH" i="1" dirty="0"/>
              <a:t> </a:t>
            </a:r>
            <a:r>
              <a:rPr lang="de-CH" i="1" dirty="0" err="1"/>
              <a:t>we</a:t>
            </a:r>
            <a:r>
              <a:rPr lang="de-CH" i="1" dirty="0"/>
              <a:t> </a:t>
            </a:r>
            <a:r>
              <a:rPr lang="de-CH" i="1" dirty="0" err="1"/>
              <a:t>don’t</a:t>
            </a:r>
            <a:r>
              <a:rPr lang="de-CH" i="1" dirty="0"/>
              <a:t> </a:t>
            </a:r>
            <a:r>
              <a:rPr lang="de-CH" i="1" dirty="0" err="1"/>
              <a:t>know</a:t>
            </a:r>
            <a:r>
              <a:rPr lang="de-CH" i="1" dirty="0"/>
              <a:t> </a:t>
            </a:r>
            <a:r>
              <a:rPr lang="de-CH" i="1" dirty="0" err="1"/>
              <a:t>if</a:t>
            </a:r>
            <a:r>
              <a:rPr lang="de-CH" i="1" dirty="0"/>
              <a:t> </a:t>
            </a:r>
            <a:r>
              <a:rPr lang="de-CH" i="1" dirty="0" err="1"/>
              <a:t>it</a:t>
            </a:r>
            <a:r>
              <a:rPr lang="de-CH" i="1" dirty="0"/>
              <a:t> will </a:t>
            </a:r>
            <a:r>
              <a:rPr lang="de-CH" i="1" dirty="0" err="1"/>
              <a:t>pay</a:t>
            </a:r>
            <a:r>
              <a:rPr lang="de-CH" i="1" dirty="0"/>
              <a:t> off. As a </a:t>
            </a:r>
            <a:r>
              <a:rPr lang="de-CH" i="1" dirty="0" err="1"/>
              <a:t>producing</a:t>
            </a:r>
            <a:r>
              <a:rPr lang="de-CH" i="1" dirty="0"/>
              <a:t> </a:t>
            </a:r>
            <a:r>
              <a:rPr lang="de-CH" i="1" dirty="0" err="1"/>
              <a:t>company</a:t>
            </a:r>
            <a:r>
              <a:rPr lang="de-CH" i="1" dirty="0"/>
              <a:t> </a:t>
            </a:r>
            <a:r>
              <a:rPr lang="de-CH" i="1" dirty="0" err="1"/>
              <a:t>based</a:t>
            </a:r>
            <a:r>
              <a:rPr lang="de-CH" i="1" dirty="0"/>
              <a:t> in </a:t>
            </a:r>
            <a:r>
              <a:rPr lang="de-CH" i="1" dirty="0" err="1"/>
              <a:t>Switzerland</a:t>
            </a:r>
            <a:r>
              <a:rPr lang="de-CH" i="1" dirty="0"/>
              <a:t>, </a:t>
            </a:r>
            <a:r>
              <a:rPr lang="de-CH" i="1" dirty="0" err="1"/>
              <a:t>we</a:t>
            </a:r>
            <a:r>
              <a:rPr lang="de-CH" i="1" dirty="0"/>
              <a:t> </a:t>
            </a:r>
            <a:r>
              <a:rPr lang="de-CH" i="1" dirty="0" err="1"/>
              <a:t>must</a:t>
            </a:r>
            <a:r>
              <a:rPr lang="de-CH" i="1" dirty="0"/>
              <a:t> </a:t>
            </a:r>
            <a:r>
              <a:rPr lang="de-CH" i="1" dirty="0" err="1"/>
              <a:t>be</a:t>
            </a:r>
            <a:r>
              <a:rPr lang="de-CH" i="1" dirty="0"/>
              <a:t> </a:t>
            </a:r>
            <a:r>
              <a:rPr lang="de-CH" i="1" dirty="0" err="1"/>
              <a:t>extremely</a:t>
            </a:r>
            <a:r>
              <a:rPr lang="de-CH" i="1" dirty="0"/>
              <a:t> </a:t>
            </a:r>
            <a:r>
              <a:rPr lang="de-CH" i="1" dirty="0" err="1"/>
              <a:t>careful</a:t>
            </a:r>
            <a:r>
              <a:rPr lang="de-CH" sz="1800" i="1" dirty="0">
                <a:effectLst/>
                <a:latin typeface="Calibri" panose="020F0502020204030204" pitchFamily="34" charset="0"/>
              </a:rPr>
              <a:t>»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7FEBDA-BF46-4759-BD5B-D1E80D3DE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Example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coding</a:t>
            </a:r>
            <a:r>
              <a:rPr lang="de-CH" dirty="0"/>
              <a:t> / </a:t>
            </a:r>
            <a:r>
              <a:rPr lang="de-CH" dirty="0" err="1"/>
              <a:t>content</a:t>
            </a:r>
            <a:r>
              <a:rPr lang="de-CH" dirty="0"/>
              <a:t> </a:t>
            </a:r>
            <a:r>
              <a:rPr lang="de-CH" dirty="0" err="1"/>
              <a:t>analysis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34AA3E-4E59-4620-8373-2B67C01A5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FA0E-4392-4CB0-A142-7D93595C05CC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52BA979-C8BA-4969-BEA5-01FEA301A3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2379B-9CAE-46F6-8FB8-9D4A676E6B3F}" type="slidenum">
              <a:rPr lang="en-US" smtClean="0"/>
              <a:t>19</a:t>
            </a:fld>
            <a:endParaRPr lang="en-US"/>
          </a:p>
        </p:txBody>
      </p:sp>
      <p:sp>
        <p:nvSpPr>
          <p:cNvPr id="8" name="Sprechblase: rechteckig mit abgerundeten Ecken 7">
            <a:extLst>
              <a:ext uri="{FF2B5EF4-FFF2-40B4-BE49-F238E27FC236}">
                <a16:creationId xmlns:a16="http://schemas.microsoft.com/office/drawing/2014/main" id="{3A59B45F-0108-468F-8A0A-03ED4009CF0A}"/>
              </a:ext>
            </a:extLst>
          </p:cNvPr>
          <p:cNvSpPr/>
          <p:nvPr/>
        </p:nvSpPr>
        <p:spPr>
          <a:xfrm>
            <a:off x="3982112" y="4602736"/>
            <a:ext cx="6696744" cy="1656184"/>
          </a:xfrm>
          <a:prstGeom prst="wedgeRoundRectCallout">
            <a:avLst>
              <a:gd name="adj1" fmla="val -57311"/>
              <a:gd name="adj2" fmla="val -20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i="1" dirty="0"/>
              <a:t>«</a:t>
            </a:r>
            <a:r>
              <a:rPr lang="de-CH" sz="1800" i="1" dirty="0" err="1">
                <a:effectLst/>
              </a:rPr>
              <a:t>We</a:t>
            </a:r>
            <a:r>
              <a:rPr lang="de-CH" sz="1800" i="1" dirty="0">
                <a:effectLst/>
              </a:rPr>
              <a:t> also </a:t>
            </a:r>
            <a:r>
              <a:rPr lang="de-CH" sz="1800" i="1" dirty="0" err="1">
                <a:effectLst/>
              </a:rPr>
              <a:t>need</a:t>
            </a:r>
            <a:r>
              <a:rPr lang="de-CH" sz="1800" i="1" dirty="0">
                <a:effectLst/>
              </a:rPr>
              <a:t> </a:t>
            </a:r>
            <a:r>
              <a:rPr lang="de-CH" sz="1800" i="1" dirty="0" err="1">
                <a:effectLst/>
              </a:rPr>
              <a:t>to</a:t>
            </a:r>
            <a:r>
              <a:rPr lang="de-CH" sz="1800" i="1" dirty="0">
                <a:effectLst/>
              </a:rPr>
              <a:t> </a:t>
            </a:r>
            <a:r>
              <a:rPr lang="de-CH" sz="1800" i="1" dirty="0" err="1">
                <a:effectLst/>
              </a:rPr>
              <a:t>finance</a:t>
            </a:r>
            <a:r>
              <a:rPr lang="de-CH" sz="1800" i="1" dirty="0">
                <a:effectLst/>
              </a:rPr>
              <a:t> </a:t>
            </a:r>
            <a:r>
              <a:rPr lang="de-CH" sz="1800" i="1" dirty="0" err="1">
                <a:effectLst/>
              </a:rPr>
              <a:t>feedstocks</a:t>
            </a:r>
            <a:r>
              <a:rPr lang="de-CH" sz="1800" i="1" dirty="0">
                <a:effectLst/>
              </a:rPr>
              <a:t> and so on </a:t>
            </a:r>
            <a:r>
              <a:rPr lang="de-CH" sz="1800" i="1" dirty="0" err="1">
                <a:effectLst/>
              </a:rPr>
              <a:t>first</a:t>
            </a:r>
            <a:r>
              <a:rPr lang="de-CH" i="1" dirty="0"/>
              <a:t>. … </a:t>
            </a:r>
            <a:r>
              <a:rPr lang="de-CH" i="1" dirty="0" err="1"/>
              <a:t>Of</a:t>
            </a:r>
            <a:r>
              <a:rPr lang="de-CH" i="1" dirty="0"/>
              <a:t> </a:t>
            </a:r>
            <a:r>
              <a:rPr lang="de-CH" i="1" dirty="0" err="1"/>
              <a:t>course</a:t>
            </a:r>
            <a:r>
              <a:rPr lang="de-CH" i="1" dirty="0"/>
              <a:t>, </a:t>
            </a:r>
            <a:r>
              <a:rPr lang="de-CH" i="1" dirty="0" err="1"/>
              <a:t>we</a:t>
            </a:r>
            <a:r>
              <a:rPr lang="de-CH" i="1" dirty="0"/>
              <a:t> </a:t>
            </a:r>
            <a:r>
              <a:rPr lang="de-CH" i="1" dirty="0" err="1"/>
              <a:t>received</a:t>
            </a:r>
            <a:r>
              <a:rPr lang="de-CH" i="1" dirty="0"/>
              <a:t> </a:t>
            </a:r>
            <a:r>
              <a:rPr lang="de-CH" i="1" dirty="0" err="1"/>
              <a:t>federal</a:t>
            </a:r>
            <a:r>
              <a:rPr lang="de-CH" i="1" dirty="0"/>
              <a:t> support, and </a:t>
            </a:r>
            <a:r>
              <a:rPr lang="de-CH" i="1" dirty="0" err="1"/>
              <a:t>we</a:t>
            </a:r>
            <a:r>
              <a:rPr lang="de-CH" i="1" dirty="0"/>
              <a:t> </a:t>
            </a:r>
            <a:r>
              <a:rPr lang="de-CH" i="1" dirty="0" err="1"/>
              <a:t>greatly</a:t>
            </a:r>
            <a:r>
              <a:rPr lang="de-CH" i="1" dirty="0"/>
              <a:t> </a:t>
            </a:r>
            <a:r>
              <a:rPr lang="de-CH" i="1" dirty="0" err="1"/>
              <a:t>appreciate</a:t>
            </a:r>
            <a:r>
              <a:rPr lang="de-CH" i="1" dirty="0"/>
              <a:t> </a:t>
            </a:r>
            <a:r>
              <a:rPr lang="de-CH" i="1" dirty="0" err="1"/>
              <a:t>that</a:t>
            </a:r>
            <a:r>
              <a:rPr lang="de-CH" i="1" dirty="0"/>
              <a:t>. But </a:t>
            </a:r>
            <a:r>
              <a:rPr lang="de-CH" i="1" dirty="0" err="1"/>
              <a:t>financing</a:t>
            </a:r>
            <a:r>
              <a:rPr lang="de-CH" i="1" dirty="0"/>
              <a:t> </a:t>
            </a:r>
            <a:r>
              <a:rPr lang="de-CH" i="1" dirty="0" err="1"/>
              <a:t>is</a:t>
            </a:r>
            <a:r>
              <a:rPr lang="de-CH" i="1" dirty="0"/>
              <a:t> a </a:t>
            </a:r>
            <a:r>
              <a:rPr lang="de-CH" i="1" dirty="0" err="1"/>
              <a:t>big</a:t>
            </a:r>
            <a:r>
              <a:rPr lang="de-CH" i="1" dirty="0"/>
              <a:t> </a:t>
            </a:r>
            <a:r>
              <a:rPr lang="de-CH" i="1" dirty="0" err="1"/>
              <a:t>problem</a:t>
            </a:r>
            <a:r>
              <a:rPr lang="de-CH" i="1" dirty="0"/>
              <a:t>. </a:t>
            </a:r>
            <a:r>
              <a:rPr lang="de-CH" i="1" dirty="0" err="1"/>
              <a:t>We</a:t>
            </a:r>
            <a:r>
              <a:rPr lang="de-CH" i="1" dirty="0"/>
              <a:t> </a:t>
            </a:r>
            <a:r>
              <a:rPr lang="de-CH" i="1" dirty="0" err="1"/>
              <a:t>were</a:t>
            </a:r>
            <a:r>
              <a:rPr lang="de-CH" i="1" dirty="0"/>
              <a:t> </a:t>
            </a:r>
            <a:r>
              <a:rPr lang="de-CH" i="1" dirty="0" err="1"/>
              <a:t>able</a:t>
            </a:r>
            <a:r>
              <a:rPr lang="de-CH" i="1" dirty="0"/>
              <a:t> </a:t>
            </a:r>
            <a:r>
              <a:rPr lang="de-CH" i="1" dirty="0" err="1"/>
              <a:t>to</a:t>
            </a:r>
            <a:r>
              <a:rPr lang="de-CH" i="1" dirty="0"/>
              <a:t> </a:t>
            </a:r>
            <a:r>
              <a:rPr lang="de-CH" i="1" dirty="0" err="1"/>
              <a:t>solve</a:t>
            </a:r>
            <a:r>
              <a:rPr lang="de-CH" i="1" dirty="0"/>
              <a:t> </a:t>
            </a:r>
            <a:r>
              <a:rPr lang="de-CH" i="1" dirty="0" err="1"/>
              <a:t>it</a:t>
            </a:r>
            <a:r>
              <a:rPr lang="de-CH" i="1" dirty="0"/>
              <a:t> </a:t>
            </a:r>
            <a:r>
              <a:rPr lang="de-CH" i="1" dirty="0" err="1"/>
              <a:t>with</a:t>
            </a:r>
            <a:r>
              <a:rPr lang="de-CH" i="1" dirty="0"/>
              <a:t> </a:t>
            </a:r>
            <a:r>
              <a:rPr lang="de-CH" i="1" dirty="0" err="1"/>
              <a:t>leasing</a:t>
            </a:r>
            <a:r>
              <a:rPr lang="de-CH" i="1" dirty="0"/>
              <a:t>. But </a:t>
            </a:r>
            <a:r>
              <a:rPr lang="de-CH" i="1" dirty="0" err="1"/>
              <a:t>it’s</a:t>
            </a:r>
            <a:r>
              <a:rPr lang="de-CH" i="1" dirty="0"/>
              <a:t> still a </a:t>
            </a:r>
            <a:r>
              <a:rPr lang="de-CH" i="1" dirty="0" err="1"/>
              <a:t>lot</a:t>
            </a:r>
            <a:r>
              <a:rPr lang="de-CH" i="1" dirty="0"/>
              <a:t> </a:t>
            </a:r>
            <a:r>
              <a:rPr lang="de-CH" i="1" dirty="0" err="1"/>
              <a:t>of</a:t>
            </a:r>
            <a:r>
              <a:rPr lang="de-CH" i="1" dirty="0"/>
              <a:t> </a:t>
            </a:r>
            <a:r>
              <a:rPr lang="de-CH" i="1" dirty="0" err="1"/>
              <a:t>money</a:t>
            </a:r>
            <a:r>
              <a:rPr lang="de-CH" i="1" dirty="0"/>
              <a:t> </a:t>
            </a:r>
            <a:r>
              <a:rPr lang="de-CH" i="1" dirty="0" err="1"/>
              <a:t>that</a:t>
            </a:r>
            <a:r>
              <a:rPr lang="de-CH" i="1" dirty="0"/>
              <a:t> </a:t>
            </a:r>
            <a:r>
              <a:rPr lang="de-CH" i="1" dirty="0" err="1"/>
              <a:t>is</a:t>
            </a:r>
            <a:r>
              <a:rPr lang="de-CH" i="1" dirty="0"/>
              <a:t> </a:t>
            </a:r>
            <a:r>
              <a:rPr lang="de-CH" i="1" dirty="0" err="1"/>
              <a:t>needed</a:t>
            </a:r>
            <a:r>
              <a:rPr lang="de-CH" i="1" dirty="0">
                <a:latin typeface="Calibri" panose="020F0502020204030204" pitchFamily="34" charset="0"/>
              </a:rPr>
              <a:t>.</a:t>
            </a:r>
            <a:r>
              <a:rPr lang="de-CH" sz="1800" i="1" dirty="0">
                <a:effectLst/>
                <a:latin typeface="Calibri" panose="020F0502020204030204" pitchFamily="34" charset="0"/>
              </a:rPr>
              <a:t>»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C36EA74-8AF1-4085-B03E-3671D85BA077}"/>
              </a:ext>
            </a:extLst>
          </p:cNvPr>
          <p:cNvSpPr txBox="1"/>
          <p:nvPr/>
        </p:nvSpPr>
        <p:spPr>
          <a:xfrm>
            <a:off x="911424" y="2214196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/>
              <a:t>Interview </a:t>
            </a:r>
            <a:r>
              <a:rPr lang="de-CH" b="1" dirty="0" err="1"/>
              <a:t>transcript</a:t>
            </a:r>
            <a:endParaRPr lang="de-CH" b="1" dirty="0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755B71B4-7C86-45BB-A5EB-32BF340B69F9}"/>
              </a:ext>
            </a:extLst>
          </p:cNvPr>
          <p:cNvSpPr/>
          <p:nvPr/>
        </p:nvSpPr>
        <p:spPr>
          <a:xfrm>
            <a:off x="5841492" y="1531185"/>
            <a:ext cx="2977984" cy="554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Code: Internal </a:t>
            </a:r>
            <a:r>
              <a:rPr lang="de-CH" b="1" dirty="0" err="1"/>
              <a:t>financing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928571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C7981-F40D-466E-B5ED-61A31BC7C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93DF69-842C-4925-B8EA-38F6F7D40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/>
              <a:t>Introduction</a:t>
            </a:r>
            <a:r>
              <a:rPr lang="de-CH" dirty="0"/>
              <a:t>: The </a:t>
            </a:r>
            <a:r>
              <a:rPr lang="de-CH" dirty="0" err="1"/>
              <a:t>decarbonization</a:t>
            </a:r>
            <a:r>
              <a:rPr lang="de-CH" dirty="0"/>
              <a:t> </a:t>
            </a:r>
            <a:r>
              <a:rPr lang="de-CH" dirty="0" err="1"/>
              <a:t>challenge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a </a:t>
            </a:r>
            <a:r>
              <a:rPr lang="de-CH" dirty="0" err="1"/>
              <a:t>socio-technical</a:t>
            </a:r>
            <a:r>
              <a:rPr lang="de-CH" dirty="0"/>
              <a:t> </a:t>
            </a:r>
            <a:r>
              <a:rPr lang="de-CH" dirty="0" err="1"/>
              <a:t>perspective</a:t>
            </a:r>
            <a:endParaRPr lang="de-CH" dirty="0"/>
          </a:p>
          <a:p>
            <a:r>
              <a:rPr lang="de-CH" dirty="0"/>
              <a:t>The </a:t>
            </a:r>
            <a:r>
              <a:rPr lang="de-CH" b="1" dirty="0" err="1"/>
              <a:t>business</a:t>
            </a:r>
            <a:r>
              <a:rPr lang="de-CH" b="1" dirty="0"/>
              <a:t> </a:t>
            </a:r>
            <a:r>
              <a:rPr lang="de-CH" b="1" dirty="0" err="1"/>
              <a:t>model</a:t>
            </a:r>
            <a:r>
              <a:rPr lang="de-CH" b="1" dirty="0"/>
              <a:t> </a:t>
            </a:r>
            <a:r>
              <a:rPr lang="de-CH" dirty="0"/>
              <a:t>and </a:t>
            </a:r>
            <a:r>
              <a:rPr lang="de-CH" b="1" dirty="0" err="1"/>
              <a:t>ecosystem</a:t>
            </a:r>
            <a:r>
              <a:rPr lang="de-CH" dirty="0"/>
              <a:t> </a:t>
            </a:r>
            <a:r>
              <a:rPr lang="de-CH" dirty="0" err="1"/>
              <a:t>concepts</a:t>
            </a:r>
            <a:r>
              <a:rPr lang="de-CH" dirty="0"/>
              <a:t> and </a:t>
            </a:r>
            <a:r>
              <a:rPr lang="de-CH" dirty="0" err="1"/>
              <a:t>their</a:t>
            </a:r>
            <a:r>
              <a:rPr lang="de-CH" dirty="0"/>
              <a:t> </a:t>
            </a:r>
            <a:r>
              <a:rPr lang="de-CH" dirty="0" err="1"/>
              <a:t>role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energy</a:t>
            </a:r>
            <a:r>
              <a:rPr lang="de-CH" dirty="0"/>
              <a:t> </a:t>
            </a:r>
            <a:r>
              <a:rPr lang="de-CH" dirty="0" err="1"/>
              <a:t>transition</a:t>
            </a:r>
            <a:endParaRPr lang="de-CH" dirty="0"/>
          </a:p>
          <a:p>
            <a:r>
              <a:rPr lang="de-CH" dirty="0" err="1"/>
              <a:t>Our</a:t>
            </a:r>
            <a:r>
              <a:rPr lang="de-CH" dirty="0"/>
              <a:t> </a:t>
            </a:r>
            <a:r>
              <a:rPr lang="de-CH" dirty="0" err="1"/>
              <a:t>methods</a:t>
            </a:r>
            <a:r>
              <a:rPr lang="de-CH" dirty="0"/>
              <a:t>: </a:t>
            </a:r>
            <a:r>
              <a:rPr lang="de-CH" dirty="0" err="1"/>
              <a:t>participatory</a:t>
            </a:r>
            <a:r>
              <a:rPr lang="de-CH" dirty="0"/>
              <a:t>, iterative </a:t>
            </a:r>
            <a:r>
              <a:rPr lang="de-CH" dirty="0" err="1"/>
              <a:t>elaboration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solutions</a:t>
            </a:r>
            <a:endParaRPr lang="de-CH" dirty="0"/>
          </a:p>
          <a:p>
            <a:r>
              <a:rPr lang="de-CH" dirty="0"/>
              <a:t>«Sneak </a:t>
            </a:r>
            <a:r>
              <a:rPr lang="de-CH" dirty="0" err="1"/>
              <a:t>peek</a:t>
            </a:r>
            <a:r>
              <a:rPr lang="de-CH" dirty="0"/>
              <a:t>»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our</a:t>
            </a:r>
            <a:r>
              <a:rPr lang="de-CH" dirty="0"/>
              <a:t> </a:t>
            </a:r>
            <a:r>
              <a:rPr lang="de-CH" dirty="0" err="1"/>
              <a:t>ongoing</a:t>
            </a:r>
            <a:r>
              <a:rPr lang="de-CH" dirty="0"/>
              <a:t> </a:t>
            </a:r>
            <a:r>
              <a:rPr lang="de-CH" dirty="0" err="1"/>
              <a:t>study</a:t>
            </a:r>
            <a:r>
              <a:rPr lang="de-CH" dirty="0"/>
              <a:t> </a:t>
            </a:r>
            <a:r>
              <a:rPr lang="de-CH" i="1" dirty="0"/>
              <a:t>SERENDIP</a:t>
            </a:r>
            <a:r>
              <a:rPr lang="de-CH" dirty="0"/>
              <a:t> on </a:t>
            </a:r>
            <a:r>
              <a:rPr lang="de-CH" dirty="0" err="1"/>
              <a:t>decarbonization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industrial</a:t>
            </a:r>
            <a:r>
              <a:rPr lang="de-CH" dirty="0"/>
              <a:t> </a:t>
            </a:r>
            <a:r>
              <a:rPr lang="de-CH" dirty="0" err="1"/>
              <a:t>process</a:t>
            </a:r>
            <a:r>
              <a:rPr lang="de-CH" dirty="0"/>
              <a:t> </a:t>
            </a:r>
            <a:r>
              <a:rPr lang="de-CH" dirty="0" err="1"/>
              <a:t>heat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8379D7-946B-40D7-9288-6B98A025C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DF19-A391-447D-ABE9-D380D8689924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BF33403-51CE-44F9-A0B2-44EAF8E29E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2379B-9CAE-46F6-8FB8-9D4A676E6B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1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9D05C1-C6F9-4D1F-97C7-2AAC22D31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Take-</a:t>
            </a:r>
            <a:r>
              <a:rPr lang="de-CH" dirty="0" err="1"/>
              <a:t>home</a:t>
            </a:r>
            <a:r>
              <a:rPr lang="de-CH" dirty="0"/>
              <a:t> </a:t>
            </a:r>
            <a:r>
              <a:rPr lang="de-CH" dirty="0" err="1"/>
              <a:t>message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784866-7376-436E-BCD5-1C6CA4FC7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/>
              <a:t>Decarbonization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heating</a:t>
            </a:r>
            <a:r>
              <a:rPr lang="de-CH" dirty="0"/>
              <a:t> and </a:t>
            </a:r>
            <a:r>
              <a:rPr lang="de-CH" dirty="0" err="1"/>
              <a:t>cooling</a:t>
            </a:r>
            <a:r>
              <a:rPr lang="de-CH" dirty="0"/>
              <a:t> </a:t>
            </a:r>
            <a:r>
              <a:rPr lang="de-CH" dirty="0" err="1"/>
              <a:t>provides</a:t>
            </a:r>
            <a:r>
              <a:rPr lang="de-CH" dirty="0"/>
              <a:t> </a:t>
            </a:r>
            <a:r>
              <a:rPr lang="de-CH" b="1" dirty="0" err="1"/>
              <a:t>value</a:t>
            </a:r>
            <a:r>
              <a:rPr lang="de-CH" b="1" dirty="0"/>
              <a:t> </a:t>
            </a:r>
            <a:r>
              <a:rPr lang="de-CH" b="1" dirty="0" err="1"/>
              <a:t>creation</a:t>
            </a:r>
            <a:r>
              <a:rPr lang="de-CH" b="1" dirty="0"/>
              <a:t> </a:t>
            </a:r>
            <a:r>
              <a:rPr lang="de-CH" b="1" dirty="0" err="1"/>
              <a:t>opportunities</a:t>
            </a:r>
            <a:r>
              <a:rPr lang="de-CH" b="1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citizens</a:t>
            </a:r>
            <a:r>
              <a:rPr lang="de-CH" dirty="0"/>
              <a:t>, </a:t>
            </a:r>
            <a:r>
              <a:rPr lang="de-CH" dirty="0" err="1"/>
              <a:t>businesses</a:t>
            </a:r>
            <a:r>
              <a:rPr lang="de-CH" dirty="0"/>
              <a:t>, </a:t>
            </a:r>
            <a:r>
              <a:rPr lang="de-CH" dirty="0" err="1"/>
              <a:t>state</a:t>
            </a:r>
            <a:r>
              <a:rPr lang="de-CH" dirty="0"/>
              <a:t> and </a:t>
            </a:r>
            <a:r>
              <a:rPr lang="de-CH" dirty="0" err="1"/>
              <a:t>society</a:t>
            </a:r>
            <a:endParaRPr lang="de-CH" dirty="0"/>
          </a:p>
          <a:p>
            <a:pPr marL="0" indent="0">
              <a:buNone/>
            </a:pPr>
            <a:endParaRPr lang="de-CH" dirty="0"/>
          </a:p>
          <a:p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realize</a:t>
            </a:r>
            <a:r>
              <a:rPr lang="de-CH" dirty="0"/>
              <a:t> </a:t>
            </a:r>
            <a:r>
              <a:rPr lang="de-CH" dirty="0" err="1"/>
              <a:t>these</a:t>
            </a:r>
            <a:r>
              <a:rPr lang="de-CH" dirty="0"/>
              <a:t>, </a:t>
            </a:r>
            <a:r>
              <a:rPr lang="de-CH" dirty="0" err="1"/>
              <a:t>new</a:t>
            </a:r>
            <a:r>
              <a:rPr lang="de-CH" dirty="0"/>
              <a:t> </a:t>
            </a:r>
            <a:r>
              <a:rPr lang="de-CH" dirty="0" err="1"/>
              <a:t>forms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b="1" dirty="0" err="1"/>
              <a:t>orchestrated</a:t>
            </a:r>
            <a:r>
              <a:rPr lang="de-CH" b="1" dirty="0"/>
              <a:t> </a:t>
            </a:r>
            <a:r>
              <a:rPr lang="de-CH" b="1" dirty="0" err="1"/>
              <a:t>collaboration</a:t>
            </a:r>
            <a:r>
              <a:rPr lang="de-CH" b="1" dirty="0"/>
              <a:t> </a:t>
            </a:r>
            <a:r>
              <a:rPr lang="de-CH" dirty="0"/>
              <a:t>and </a:t>
            </a:r>
            <a:r>
              <a:rPr lang="de-CH" b="1" dirty="0" err="1"/>
              <a:t>new</a:t>
            </a:r>
            <a:r>
              <a:rPr lang="de-CH" b="1" dirty="0"/>
              <a:t> </a:t>
            </a:r>
            <a:r>
              <a:rPr lang="de-CH" b="1" dirty="0" err="1"/>
              <a:t>business</a:t>
            </a:r>
            <a:r>
              <a:rPr lang="de-CH" b="1" dirty="0"/>
              <a:t> </a:t>
            </a:r>
            <a:r>
              <a:rPr lang="de-CH" b="1" dirty="0" err="1"/>
              <a:t>models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required</a:t>
            </a:r>
            <a:endParaRPr lang="de-CH" dirty="0"/>
          </a:p>
          <a:p>
            <a:pPr lvl="1"/>
            <a:r>
              <a:rPr lang="de-CH" dirty="0"/>
              <a:t>Value </a:t>
            </a:r>
            <a:r>
              <a:rPr lang="de-CH" dirty="0" err="1"/>
              <a:t>creation</a:t>
            </a:r>
            <a:r>
              <a:rPr lang="de-CH" dirty="0"/>
              <a:t> on different </a:t>
            </a:r>
            <a:r>
              <a:rPr lang="de-CH" dirty="0" err="1"/>
              <a:t>levels</a:t>
            </a:r>
            <a:r>
              <a:rPr lang="de-CH" dirty="0"/>
              <a:t> will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studied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an </a:t>
            </a:r>
            <a:r>
              <a:rPr lang="de-CH" dirty="0" err="1"/>
              <a:t>ecosystem</a:t>
            </a:r>
            <a:r>
              <a:rPr lang="de-CH" dirty="0"/>
              <a:t> </a:t>
            </a:r>
            <a:r>
              <a:rPr lang="de-CH" dirty="0" err="1"/>
              <a:t>perspective</a:t>
            </a:r>
            <a:endParaRPr lang="de-CH" dirty="0"/>
          </a:p>
          <a:p>
            <a:pPr marL="457200" lvl="1" indent="0">
              <a:buNone/>
            </a:pPr>
            <a:endParaRPr lang="de-CH" dirty="0"/>
          </a:p>
          <a:p>
            <a:r>
              <a:rPr lang="de-CH" dirty="0" err="1"/>
              <a:t>Elaborating</a:t>
            </a:r>
            <a:r>
              <a:rPr lang="de-CH" dirty="0"/>
              <a:t> organizational </a:t>
            </a:r>
            <a:r>
              <a:rPr lang="de-CH" dirty="0" err="1"/>
              <a:t>solutions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transform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energy</a:t>
            </a:r>
            <a:r>
              <a:rPr lang="de-CH" dirty="0"/>
              <a:t> </a:t>
            </a:r>
            <a:r>
              <a:rPr lang="de-CH" dirty="0" err="1"/>
              <a:t>system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a </a:t>
            </a:r>
            <a:r>
              <a:rPr lang="de-CH" b="1" dirty="0" err="1"/>
              <a:t>continuous</a:t>
            </a:r>
            <a:r>
              <a:rPr lang="de-CH" b="1" dirty="0"/>
              <a:t> </a:t>
            </a:r>
            <a:r>
              <a:rPr lang="de-CH" b="1" dirty="0" err="1"/>
              <a:t>learning</a:t>
            </a:r>
            <a:r>
              <a:rPr lang="de-CH" b="1" dirty="0"/>
              <a:t> and design </a:t>
            </a:r>
            <a:r>
              <a:rPr lang="de-CH" b="1" dirty="0" err="1"/>
              <a:t>process</a:t>
            </a:r>
            <a:endParaRPr lang="de-CH" b="1" dirty="0"/>
          </a:p>
          <a:p>
            <a:pPr lvl="1"/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offer</a:t>
            </a:r>
            <a:r>
              <a:rPr lang="de-CH" dirty="0"/>
              <a:t> a </a:t>
            </a:r>
            <a:r>
              <a:rPr lang="de-CH" dirty="0" err="1"/>
              <a:t>science-based</a:t>
            </a:r>
            <a:r>
              <a:rPr lang="de-CH" dirty="0"/>
              <a:t>, iterative </a:t>
            </a:r>
            <a:r>
              <a:rPr lang="de-CH" dirty="0" err="1"/>
              <a:t>approach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learn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ongoing</a:t>
            </a:r>
            <a:r>
              <a:rPr lang="de-CH" dirty="0"/>
              <a:t> </a:t>
            </a:r>
            <a:r>
              <a:rPr lang="de-CH" dirty="0" err="1"/>
              <a:t>work</a:t>
            </a:r>
            <a:r>
              <a:rPr lang="de-CH" dirty="0"/>
              <a:t> and </a:t>
            </a:r>
            <a:r>
              <a:rPr lang="de-CH" dirty="0" err="1"/>
              <a:t>devise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next</a:t>
            </a:r>
            <a:r>
              <a:rPr lang="de-CH" dirty="0"/>
              <a:t> </a:t>
            </a:r>
            <a:r>
              <a:rPr lang="de-CH" dirty="0" err="1"/>
              <a:t>steps</a:t>
            </a:r>
            <a:r>
              <a:rPr lang="de-CH" dirty="0"/>
              <a:t> (design </a:t>
            </a:r>
            <a:r>
              <a:rPr lang="de-CH" dirty="0" err="1"/>
              <a:t>science</a:t>
            </a:r>
            <a:r>
              <a:rPr lang="de-CH" dirty="0"/>
              <a:t>)</a:t>
            </a:r>
          </a:p>
          <a:p>
            <a:pPr lvl="1"/>
            <a:r>
              <a:rPr lang="de-CH" dirty="0"/>
              <a:t>Close </a:t>
            </a:r>
            <a:r>
              <a:rPr lang="de-CH" dirty="0" err="1"/>
              <a:t>collaboration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practical</a:t>
            </a:r>
            <a:r>
              <a:rPr lang="de-CH" dirty="0"/>
              <a:t> </a:t>
            </a:r>
            <a:r>
              <a:rPr lang="de-CH" dirty="0" err="1"/>
              <a:t>partners</a:t>
            </a:r>
            <a:r>
              <a:rPr lang="de-CH" dirty="0"/>
              <a:t> and </a:t>
            </a:r>
            <a:r>
              <a:rPr lang="de-CH" dirty="0" err="1"/>
              <a:t>technology-oriented</a:t>
            </a:r>
            <a:r>
              <a:rPr lang="de-CH" dirty="0"/>
              <a:t> </a:t>
            </a:r>
            <a:r>
              <a:rPr lang="de-CH" dirty="0" err="1"/>
              <a:t>research</a:t>
            </a:r>
            <a:r>
              <a:rPr lang="de-CH" dirty="0"/>
              <a:t> </a:t>
            </a:r>
            <a:r>
              <a:rPr lang="de-CH" dirty="0" err="1"/>
              <a:t>partners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BEA39F-B1A0-4B15-AF5F-B215EFA52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139B-B76F-4AEF-B5C7-0D37092F492F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F646BC-A2AE-447C-9CD6-04B0E43CCC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2379B-9CAE-46F6-8FB8-9D4A676E6B3F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2" descr="Ãhnliches Foto">
            <a:extLst>
              <a:ext uri="{FF2B5EF4-FFF2-40B4-BE49-F238E27FC236}">
                <a16:creationId xmlns:a16="http://schemas.microsoft.com/office/drawing/2014/main" id="{B103DEDB-78BE-4183-B830-85043F1EB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049" y="3433475"/>
            <a:ext cx="1141400" cy="11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ildergebnis fÃ¼r value creation symbol">
            <a:extLst>
              <a:ext uri="{FF2B5EF4-FFF2-40B4-BE49-F238E27FC236}">
                <a16:creationId xmlns:a16="http://schemas.microsoft.com/office/drawing/2014/main" id="{A84F283A-6571-45C7-9342-82B063F7C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178">
            <a:off x="9932986" y="1354332"/>
            <a:ext cx="1062600" cy="10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Ãhnliches Foto">
            <a:extLst>
              <a:ext uri="{FF2B5EF4-FFF2-40B4-BE49-F238E27FC236}">
                <a16:creationId xmlns:a16="http://schemas.microsoft.com/office/drawing/2014/main" id="{65B5FB06-B313-445F-B81F-7A97CE85B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7" b="11556"/>
          <a:stretch/>
        </p:blipFill>
        <p:spPr bwMode="auto">
          <a:xfrm rot="417993">
            <a:off x="10741736" y="2760803"/>
            <a:ext cx="574961" cy="57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175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69A4B-48D4-4B74-A96D-7A057E24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Our</a:t>
            </a:r>
            <a:r>
              <a:rPr lang="de-CH" dirty="0"/>
              <a:t> </a:t>
            </a:r>
            <a:r>
              <a:rPr lang="de-CH" dirty="0" err="1"/>
              <a:t>role</a:t>
            </a:r>
            <a:r>
              <a:rPr lang="de-CH" dirty="0"/>
              <a:t> in SWEET-</a:t>
            </a:r>
            <a:r>
              <a:rPr lang="de-CH" dirty="0" err="1"/>
              <a:t>DeCarbCH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380959-A1BB-4CEC-AA6F-DEBF115D2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65AA-0407-4470-A05D-7F1C3E0F20FA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70958A-DF3B-45D8-A27E-C5C6B3F24C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2379B-9CAE-46F6-8FB8-9D4A676E6B3F}" type="slidenum">
              <a:rPr lang="en-US" smtClean="0"/>
              <a:t>3</a:t>
            </a:fld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C06768F-3FEE-4386-84AC-BD25B8BC7F25}"/>
              </a:ext>
            </a:extLst>
          </p:cNvPr>
          <p:cNvSpPr txBox="1"/>
          <p:nvPr/>
        </p:nvSpPr>
        <p:spPr>
          <a:xfrm>
            <a:off x="1697263" y="2332921"/>
            <a:ext cx="2606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Technologies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energy</a:t>
            </a:r>
            <a:r>
              <a:rPr lang="de-CH" dirty="0"/>
              <a:t> </a:t>
            </a:r>
            <a:r>
              <a:rPr lang="de-CH" dirty="0" err="1"/>
              <a:t>conversion</a:t>
            </a:r>
            <a:r>
              <a:rPr lang="de-CH" dirty="0"/>
              <a:t>, </a:t>
            </a:r>
            <a:r>
              <a:rPr lang="de-CH" dirty="0" err="1"/>
              <a:t>distribution</a:t>
            </a:r>
            <a:r>
              <a:rPr lang="de-CH" dirty="0"/>
              <a:t> and </a:t>
            </a:r>
            <a:r>
              <a:rPr lang="de-CH" dirty="0" err="1"/>
              <a:t>storage</a:t>
            </a:r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7AA6240-BD9E-453D-8E40-A5387BBFB976}"/>
              </a:ext>
            </a:extLst>
          </p:cNvPr>
          <p:cNvSpPr txBox="1"/>
          <p:nvPr/>
        </p:nvSpPr>
        <p:spPr>
          <a:xfrm>
            <a:off x="1697261" y="3510329"/>
            <a:ext cx="260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/>
              <a:t>WP03, WP04, WP05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DDB14F6-EE15-4AFF-828E-E0EAFAE88D7F}"/>
              </a:ext>
            </a:extLst>
          </p:cNvPr>
          <p:cNvSpPr txBox="1"/>
          <p:nvPr/>
        </p:nvSpPr>
        <p:spPr>
          <a:xfrm>
            <a:off x="4303843" y="1409591"/>
            <a:ext cx="260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Techno-</a:t>
            </a:r>
            <a:r>
              <a:rPr lang="de-CH" dirty="0" err="1"/>
              <a:t>economic</a:t>
            </a:r>
            <a:r>
              <a:rPr lang="de-CH" dirty="0"/>
              <a:t> </a:t>
            </a:r>
            <a:r>
              <a:rPr lang="de-CH" dirty="0" err="1"/>
              <a:t>system</a:t>
            </a:r>
            <a:r>
              <a:rPr lang="de-CH" dirty="0"/>
              <a:t> </a:t>
            </a:r>
            <a:r>
              <a:rPr lang="de-CH" dirty="0" err="1"/>
              <a:t>optimization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7A423B5-D1A8-4AA0-B632-2BF8C06AC4C2}"/>
              </a:ext>
            </a:extLst>
          </p:cNvPr>
          <p:cNvSpPr txBox="1"/>
          <p:nvPr/>
        </p:nvSpPr>
        <p:spPr>
          <a:xfrm>
            <a:off x="4303843" y="2402333"/>
            <a:ext cx="260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/>
              <a:t>WP01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4A1A1A5-DCFE-4BF9-8E34-0D1C0F525FB9}"/>
              </a:ext>
            </a:extLst>
          </p:cNvPr>
          <p:cNvSpPr txBox="1"/>
          <p:nvPr/>
        </p:nvSpPr>
        <p:spPr>
          <a:xfrm>
            <a:off x="7323271" y="2078842"/>
            <a:ext cx="260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Legal </a:t>
            </a:r>
            <a:r>
              <a:rPr lang="de-CH" dirty="0" err="1"/>
              <a:t>framework</a:t>
            </a:r>
            <a:r>
              <a:rPr lang="de-CH" dirty="0"/>
              <a:t> and </a:t>
            </a:r>
            <a:r>
              <a:rPr lang="de-CH" dirty="0" err="1"/>
              <a:t>solutions</a:t>
            </a:r>
            <a:endParaRPr lang="de-CH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4D32BCC-B7BE-434E-B85E-0AE1D4094DEB}"/>
              </a:ext>
            </a:extLst>
          </p:cNvPr>
          <p:cNvSpPr txBox="1"/>
          <p:nvPr/>
        </p:nvSpPr>
        <p:spPr>
          <a:xfrm>
            <a:off x="7464152" y="2792190"/>
            <a:ext cx="260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/>
              <a:t>WP02 (ZHAW-ZOW)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7162A13-DDE9-4745-BEB4-36A27ECBBD74}"/>
              </a:ext>
            </a:extLst>
          </p:cNvPr>
          <p:cNvSpPr txBox="1"/>
          <p:nvPr/>
        </p:nvSpPr>
        <p:spPr>
          <a:xfrm>
            <a:off x="1505135" y="4507916"/>
            <a:ext cx="260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Case </a:t>
            </a:r>
            <a:r>
              <a:rPr lang="de-CH" dirty="0" err="1"/>
              <a:t>studies</a:t>
            </a:r>
            <a:endParaRPr lang="de-CH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8D53271-6C01-493E-B071-84EBB4A75DA0}"/>
              </a:ext>
            </a:extLst>
          </p:cNvPr>
          <p:cNvSpPr txBox="1"/>
          <p:nvPr/>
        </p:nvSpPr>
        <p:spPr>
          <a:xfrm>
            <a:off x="1505132" y="4946661"/>
            <a:ext cx="260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/>
              <a:t>WP06, WP07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F1CE1E2-43CB-4AE8-BC18-D657EEBB5BC7}"/>
              </a:ext>
            </a:extLst>
          </p:cNvPr>
          <p:cNvSpPr txBox="1"/>
          <p:nvPr/>
        </p:nvSpPr>
        <p:spPr>
          <a:xfrm>
            <a:off x="5250089" y="4130142"/>
            <a:ext cx="320821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dirty="0" err="1"/>
              <a:t>Socio-economic</a:t>
            </a:r>
            <a:r>
              <a:rPr lang="de-CH" dirty="0"/>
              <a:t> </a:t>
            </a:r>
            <a:r>
              <a:rPr lang="de-CH" dirty="0" err="1"/>
              <a:t>aspects</a:t>
            </a:r>
            <a:endParaRPr lang="de-CH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7307F3D-9A26-491F-AEF7-96E63F292C87}"/>
              </a:ext>
            </a:extLst>
          </p:cNvPr>
          <p:cNvSpPr txBox="1"/>
          <p:nvPr/>
        </p:nvSpPr>
        <p:spPr>
          <a:xfrm>
            <a:off x="5459640" y="4648734"/>
            <a:ext cx="260658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/>
              <a:t>WP02 (ZHAW-INE)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E293F9EF-7E3D-4387-97AA-98463DBDD87F}"/>
              </a:ext>
            </a:extLst>
          </p:cNvPr>
          <p:cNvCxnSpPr>
            <a:cxnSpLocks/>
          </p:cNvCxnSpPr>
          <p:nvPr/>
        </p:nvCxnSpPr>
        <p:spPr>
          <a:xfrm flipV="1">
            <a:off x="6910424" y="2791031"/>
            <a:ext cx="689073" cy="10532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DE422CF8-6053-465E-9A9E-31281A71B59F}"/>
              </a:ext>
            </a:extLst>
          </p:cNvPr>
          <p:cNvCxnSpPr>
            <a:cxnSpLocks/>
          </p:cNvCxnSpPr>
          <p:nvPr/>
        </p:nvCxnSpPr>
        <p:spPr>
          <a:xfrm flipH="1" flipV="1">
            <a:off x="5607133" y="2841078"/>
            <a:ext cx="401683" cy="9761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E7ADFF61-BED8-410A-BE47-164055992F41}"/>
              </a:ext>
            </a:extLst>
          </p:cNvPr>
          <p:cNvCxnSpPr>
            <a:cxnSpLocks/>
          </p:cNvCxnSpPr>
          <p:nvPr/>
        </p:nvCxnSpPr>
        <p:spPr>
          <a:xfrm flipH="1" flipV="1">
            <a:off x="4303842" y="3325664"/>
            <a:ext cx="1053329" cy="6033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9A0895A1-1AD6-4059-B1ED-D1FC79A20FAA}"/>
              </a:ext>
            </a:extLst>
          </p:cNvPr>
          <p:cNvCxnSpPr>
            <a:cxnSpLocks/>
          </p:cNvCxnSpPr>
          <p:nvPr/>
        </p:nvCxnSpPr>
        <p:spPr>
          <a:xfrm flipH="1">
            <a:off x="3751397" y="4599744"/>
            <a:ext cx="1372825" cy="2775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8BD7F245-DA8A-4861-8B2F-60D57DB30A32}"/>
              </a:ext>
            </a:extLst>
          </p:cNvPr>
          <p:cNvCxnSpPr>
            <a:cxnSpLocks/>
          </p:cNvCxnSpPr>
          <p:nvPr/>
        </p:nvCxnSpPr>
        <p:spPr>
          <a:xfrm flipH="1">
            <a:off x="3256097" y="1753667"/>
            <a:ext cx="1304925" cy="509841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7044A348-A526-44D1-B743-137EF6992E82}"/>
              </a:ext>
            </a:extLst>
          </p:cNvPr>
          <p:cNvCxnSpPr>
            <a:cxnSpLocks/>
          </p:cNvCxnSpPr>
          <p:nvPr/>
        </p:nvCxnSpPr>
        <p:spPr>
          <a:xfrm flipH="1" flipV="1">
            <a:off x="6666046" y="1738118"/>
            <a:ext cx="1400174" cy="270469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639FC00F-3DDF-4A72-82E5-F3DFBA8301A8}"/>
              </a:ext>
            </a:extLst>
          </p:cNvPr>
          <p:cNvCxnSpPr>
            <a:cxnSpLocks/>
          </p:cNvCxnSpPr>
          <p:nvPr/>
        </p:nvCxnSpPr>
        <p:spPr>
          <a:xfrm>
            <a:off x="2750589" y="3844255"/>
            <a:ext cx="1" cy="59424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1539A8BD-28CD-4792-BE10-8FBA865E9151}"/>
              </a:ext>
            </a:extLst>
          </p:cNvPr>
          <p:cNvSpPr txBox="1"/>
          <p:nvPr/>
        </p:nvSpPr>
        <p:spPr>
          <a:xfrm>
            <a:off x="4561022" y="5197014"/>
            <a:ext cx="6177499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=&gt; </a:t>
            </a:r>
            <a:r>
              <a:rPr lang="de-CH" dirty="0" err="1"/>
              <a:t>How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integrate</a:t>
            </a:r>
            <a:r>
              <a:rPr lang="de-CH" dirty="0"/>
              <a:t> techno-</a:t>
            </a:r>
            <a:r>
              <a:rPr lang="de-CH" dirty="0" err="1"/>
              <a:t>economically</a:t>
            </a:r>
            <a:r>
              <a:rPr lang="de-CH" dirty="0"/>
              <a:t> sensible </a:t>
            </a:r>
            <a:r>
              <a:rPr lang="de-CH" dirty="0" err="1"/>
              <a:t>solutions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b="1" dirty="0"/>
              <a:t>regional </a:t>
            </a:r>
            <a:r>
              <a:rPr lang="de-CH" b="1" dirty="0" err="1"/>
              <a:t>energy</a:t>
            </a:r>
            <a:r>
              <a:rPr lang="de-CH" b="1" dirty="0"/>
              <a:t> </a:t>
            </a:r>
            <a:r>
              <a:rPr lang="de-CH" b="1" dirty="0" err="1"/>
              <a:t>system</a:t>
            </a:r>
            <a:r>
              <a:rPr lang="de-CH" b="1" dirty="0"/>
              <a:t> </a:t>
            </a:r>
            <a:r>
              <a:rPr lang="de-CH" dirty="0"/>
              <a:t>so </a:t>
            </a:r>
            <a:r>
              <a:rPr lang="de-CH" dirty="0" err="1"/>
              <a:t>as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achieve</a:t>
            </a:r>
            <a:r>
              <a:rPr lang="de-CH" dirty="0"/>
              <a:t> a </a:t>
            </a:r>
            <a:r>
              <a:rPr lang="de-CH" b="1" dirty="0" err="1"/>
              <a:t>timely</a:t>
            </a:r>
            <a:r>
              <a:rPr lang="de-CH" b="1" dirty="0"/>
              <a:t> </a:t>
            </a:r>
            <a:r>
              <a:rPr lang="de-CH" b="1" dirty="0" err="1"/>
              <a:t>implementation</a:t>
            </a:r>
            <a:r>
              <a:rPr lang="de-CH" dirty="0"/>
              <a:t> and </a:t>
            </a:r>
            <a:r>
              <a:rPr lang="de-CH" b="1" dirty="0" err="1"/>
              <a:t>sustainable</a:t>
            </a:r>
            <a:r>
              <a:rPr lang="de-CH" b="1" dirty="0"/>
              <a:t> </a:t>
            </a:r>
            <a:r>
              <a:rPr lang="de-CH" b="1" dirty="0" err="1"/>
              <a:t>operation</a:t>
            </a:r>
            <a:r>
              <a:rPr lang="de-CH" dirty="0"/>
              <a:t>?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B146373-49CD-44DE-A060-035AD83E1F38}"/>
              </a:ext>
            </a:extLst>
          </p:cNvPr>
          <p:cNvSpPr txBox="1"/>
          <p:nvPr/>
        </p:nvSpPr>
        <p:spPr>
          <a:xfrm>
            <a:off x="7649771" y="3140997"/>
            <a:ext cx="432048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=&gt; Lunch </a:t>
            </a:r>
            <a:r>
              <a:rPr lang="de-CH" dirty="0" err="1"/>
              <a:t>seminar</a:t>
            </a:r>
            <a:r>
              <a:rPr lang="de-CH" dirty="0"/>
              <a:t> on legal </a:t>
            </a:r>
            <a:r>
              <a:rPr lang="de-CH" dirty="0" err="1"/>
              <a:t>aspects</a:t>
            </a:r>
            <a:r>
              <a:rPr lang="de-CH" dirty="0"/>
              <a:t>: TBD</a:t>
            </a:r>
          </a:p>
        </p:txBody>
      </p:sp>
    </p:spTree>
    <p:extLst>
      <p:ext uri="{BB962C8B-B14F-4D97-AF65-F5344CB8AC3E}">
        <p14:creationId xmlns:p14="http://schemas.microsoft.com/office/powerpoint/2010/main" val="417893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F4804F-2B0D-4C1E-BA6C-5C581FF3D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at national level: Residential heating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627A2C-9A89-464F-A258-357A91B23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DE68-4B03-4D4F-9CA9-0C66DDEADD85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42879C-782A-4166-ADE9-7FCD408DE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2379B-9CAE-46F6-8FB8-9D4A676E6B3F}" type="slidenum">
              <a:rPr lang="en-US" smtClean="0"/>
              <a:t>4</a:t>
            </a:fld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3E1348A-52F3-44F4-A606-B70F00669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88" y="1316991"/>
            <a:ext cx="8985218" cy="539037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C210F1F-518E-4BD1-BBAE-2E34011CBF1A}"/>
              </a:ext>
            </a:extLst>
          </p:cNvPr>
          <p:cNvSpPr txBox="1"/>
          <p:nvPr/>
        </p:nvSpPr>
        <p:spPr>
          <a:xfrm>
            <a:off x="9361805" y="1905000"/>
            <a:ext cx="2544445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last 20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sinking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final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7AE839-72AD-41F8-9E6C-BCC953E6C3DA}"/>
              </a:ext>
            </a:extLst>
          </p:cNvPr>
          <p:cNvSpPr txBox="1"/>
          <p:nvPr/>
        </p:nvSpPr>
        <p:spPr>
          <a:xfrm>
            <a:off x="9361805" y="3215173"/>
            <a:ext cx="2544445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But: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net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-zero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2050 (cf. BAU-scenario)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94344F7-85CF-46A8-9C38-4A94E1CDB635}"/>
              </a:ext>
            </a:extLst>
          </p:cNvPr>
          <p:cNvSpPr txBox="1"/>
          <p:nvPr/>
        </p:nvSpPr>
        <p:spPr>
          <a:xfrm>
            <a:off x="9361805" y="5079344"/>
            <a:ext cx="2544445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EP2050+: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District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heating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doubled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tripled</a:t>
            </a: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299CFF-D4BF-4B7C-A3C0-F1F07FADFBEA}"/>
              </a:ext>
            </a:extLst>
          </p:cNvPr>
          <p:cNvSpPr txBox="1"/>
          <p:nvPr/>
        </p:nvSpPr>
        <p:spPr>
          <a:xfrm>
            <a:off x="4108804" y="6417287"/>
            <a:ext cx="2430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i="1" dirty="0">
                <a:latin typeface="Arial" panose="020B0604020202020204" pitchFamily="34" charset="0"/>
                <a:cs typeface="Arial" panose="020B0604020202020204" pitchFamily="34" charset="0"/>
              </a:rPr>
              <a:t>Data source: SFOE (2020, 2021)</a:t>
            </a:r>
          </a:p>
        </p:txBody>
      </p:sp>
    </p:spTree>
    <p:extLst>
      <p:ext uri="{BB962C8B-B14F-4D97-AF65-F5344CB8AC3E}">
        <p14:creationId xmlns:p14="http://schemas.microsoft.com/office/powerpoint/2010/main" val="1996364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BAC209-4877-4C1F-89CD-0BE12EE48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Challenges</a:t>
            </a:r>
            <a:r>
              <a:rPr lang="de-CH" dirty="0"/>
              <a:t> at national </a:t>
            </a:r>
            <a:r>
              <a:rPr lang="de-CH" dirty="0" err="1"/>
              <a:t>level</a:t>
            </a:r>
            <a:r>
              <a:rPr lang="de-CH" dirty="0"/>
              <a:t>: Industrial </a:t>
            </a:r>
            <a:r>
              <a:rPr lang="de-CH" dirty="0" err="1"/>
              <a:t>process</a:t>
            </a:r>
            <a:r>
              <a:rPr lang="de-CH" dirty="0"/>
              <a:t> </a:t>
            </a:r>
            <a:r>
              <a:rPr lang="de-CH" dirty="0" err="1"/>
              <a:t>heat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10328E-865F-4AAE-BA86-B62CC042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BA3-094C-4F4D-944D-BE70733A9DF3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B4E035-BD84-49B9-828B-A9ABE1AA8C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2379B-9CAE-46F6-8FB8-9D4A676E6B3F}" type="slidenum">
              <a:rPr lang="en-US" smtClean="0"/>
              <a:t>5</a:t>
            </a:fld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F920F02-9DF3-44F6-B326-8F4604543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55237"/>
            <a:ext cx="9138920" cy="548257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B9A4CA8-7ED6-47E1-A32A-707619D38B55}"/>
              </a:ext>
            </a:extLst>
          </p:cNvPr>
          <p:cNvSpPr txBox="1"/>
          <p:nvPr/>
        </p:nvSpPr>
        <p:spPr>
          <a:xfrm>
            <a:off x="9244739" y="2666456"/>
            <a:ext cx="252054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Includes 5 PJ/a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coal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2628836-A4BC-4FCF-B66E-E8353B787CD5}"/>
              </a:ext>
            </a:extLst>
          </p:cNvPr>
          <p:cNvSpPr/>
          <p:nvPr/>
        </p:nvSpPr>
        <p:spPr>
          <a:xfrm>
            <a:off x="7324725" y="3305174"/>
            <a:ext cx="1143000" cy="3714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57311128-F5BA-47C2-9FA1-3905C2AC1B28}"/>
              </a:ext>
            </a:extLst>
          </p:cNvPr>
          <p:cNvCxnSpPr>
            <a:cxnSpLocks/>
            <a:stCxn id="8" idx="6"/>
            <a:endCxn id="7" idx="1"/>
          </p:cNvCxnSpPr>
          <p:nvPr/>
        </p:nvCxnSpPr>
        <p:spPr>
          <a:xfrm flipV="1">
            <a:off x="8467725" y="2851122"/>
            <a:ext cx="777014" cy="639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83DC28E8-187D-4F00-B13A-F9DC182C2BA5}"/>
              </a:ext>
            </a:extLst>
          </p:cNvPr>
          <p:cNvSpPr txBox="1"/>
          <p:nvPr/>
        </p:nvSpPr>
        <p:spPr>
          <a:xfrm>
            <a:off x="6096000" y="6581001"/>
            <a:ext cx="2004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i="1" dirty="0">
                <a:latin typeface="Arial" panose="020B0604020202020204" pitchFamily="34" charset="0"/>
                <a:cs typeface="Arial" panose="020B0604020202020204" pitchFamily="34" charset="0"/>
              </a:rPr>
              <a:t>Data source: SFOE (2020)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6F38A3E-AE74-4FFA-A297-4F561F9F3670}"/>
              </a:ext>
            </a:extLst>
          </p:cNvPr>
          <p:cNvSpPr txBox="1"/>
          <p:nvPr/>
        </p:nvSpPr>
        <p:spPr>
          <a:xfrm>
            <a:off x="9244739" y="3388796"/>
            <a:ext cx="252054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require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primarily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alternatives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gas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5D47186-300E-4C60-9CB4-3331BCEB6BDC}"/>
              </a:ext>
            </a:extLst>
          </p:cNvPr>
          <p:cNvSpPr txBox="1"/>
          <p:nvPr/>
        </p:nvSpPr>
        <p:spPr>
          <a:xfrm>
            <a:off x="9237422" y="4942134"/>
            <a:ext cx="2520540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Lower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temperatures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: Large potential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pumps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and solar thermal, but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diffusion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far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slow</a:t>
            </a:r>
          </a:p>
        </p:txBody>
      </p:sp>
    </p:spTree>
    <p:extLst>
      <p:ext uri="{BB962C8B-B14F-4D97-AF65-F5344CB8AC3E}">
        <p14:creationId xmlns:p14="http://schemas.microsoft.com/office/powerpoint/2010/main" val="56933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CCEDA0-6FE4-4391-A63E-BD10EDFA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Non-</a:t>
            </a:r>
            <a:r>
              <a:rPr lang="de-CH" dirty="0" err="1"/>
              <a:t>technical</a:t>
            </a:r>
            <a:r>
              <a:rPr lang="de-CH" dirty="0"/>
              <a:t> </a:t>
            </a:r>
            <a:r>
              <a:rPr lang="de-CH" dirty="0" err="1"/>
              <a:t>barriers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5D0F36-6DB4-45ED-B931-8AE0B47C1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34DB-2A43-462E-A464-7816985D2A4C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0BD82E-CF2E-4B56-91DC-9F240D3093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2379B-9CAE-46F6-8FB8-9D4A676E6B3F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88AC5C9-7152-4810-B541-6D0C44FD58AA}"/>
              </a:ext>
            </a:extLst>
          </p:cNvPr>
          <p:cNvSpPr/>
          <p:nvPr/>
        </p:nvSpPr>
        <p:spPr>
          <a:xfrm>
            <a:off x="3488535" y="1856089"/>
            <a:ext cx="8222459" cy="4318000"/>
          </a:xfrm>
          <a:prstGeom prst="ellipse">
            <a:avLst/>
          </a:prstGeom>
          <a:solidFill>
            <a:srgbClr val="90C226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C84D05C-BEF4-46F3-AC28-E7664D74D79E}"/>
              </a:ext>
            </a:extLst>
          </p:cNvPr>
          <p:cNvSpPr/>
          <p:nvPr/>
        </p:nvSpPr>
        <p:spPr>
          <a:xfrm>
            <a:off x="392028" y="1868211"/>
            <a:ext cx="8222459" cy="4318000"/>
          </a:xfrm>
          <a:prstGeom prst="ellipse">
            <a:avLst/>
          </a:prstGeom>
          <a:solidFill>
            <a:srgbClr val="90C226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7FA2515-78F7-4EAB-9A41-491624657CFF}"/>
              </a:ext>
            </a:extLst>
          </p:cNvPr>
          <p:cNvSpPr txBox="1"/>
          <p:nvPr/>
        </p:nvSpPr>
        <p:spPr>
          <a:xfrm>
            <a:off x="535333" y="1373658"/>
            <a:ext cx="221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Thermal </a:t>
            </a:r>
            <a:r>
              <a:rPr lang="de-CH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grids</a:t>
            </a:r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E4F646E-1A86-4265-A892-597AA2077826}"/>
              </a:ext>
            </a:extLst>
          </p:cNvPr>
          <p:cNvSpPr txBox="1"/>
          <p:nvPr/>
        </p:nvSpPr>
        <p:spPr>
          <a:xfrm>
            <a:off x="5389341" y="1373657"/>
            <a:ext cx="6802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Decarbonization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BEA1D15-5915-4470-9921-A27DFA67E4B9}"/>
              </a:ext>
            </a:extLst>
          </p:cNvPr>
          <p:cNvSpPr txBox="1"/>
          <p:nvPr/>
        </p:nvSpPr>
        <p:spPr>
          <a:xfrm>
            <a:off x="1503131" y="2362905"/>
            <a:ext cx="263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Competing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interests</a:t>
            </a: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7E78265-7AFE-49C8-AD9A-7E33069648AE}"/>
              </a:ext>
            </a:extLst>
          </p:cNvPr>
          <p:cNvSpPr txBox="1"/>
          <p:nvPr/>
        </p:nvSpPr>
        <p:spPr>
          <a:xfrm>
            <a:off x="4618881" y="2498927"/>
            <a:ext cx="230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payback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time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376B458-292D-487F-9EBC-CAE03E3A775C}"/>
              </a:ext>
            </a:extLst>
          </p:cNvPr>
          <p:cNvSpPr txBox="1"/>
          <p:nvPr/>
        </p:nvSpPr>
        <p:spPr>
          <a:xfrm>
            <a:off x="5944148" y="3090221"/>
            <a:ext cx="210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Financial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876496A-D259-4738-9DED-48407A7A737E}"/>
              </a:ext>
            </a:extLst>
          </p:cNvPr>
          <p:cNvSpPr txBox="1"/>
          <p:nvPr/>
        </p:nvSpPr>
        <p:spPr>
          <a:xfrm>
            <a:off x="7243142" y="2142865"/>
            <a:ext cx="2895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Informational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barriers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E040FCF-8102-4108-B235-591130765191}"/>
              </a:ext>
            </a:extLst>
          </p:cNvPr>
          <p:cNvSpPr txBox="1"/>
          <p:nvPr/>
        </p:nvSpPr>
        <p:spPr>
          <a:xfrm>
            <a:off x="8448121" y="2813222"/>
            <a:ext cx="230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Lack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know-how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3A32770-1D4A-40AE-8AB9-DA0B0335F073}"/>
              </a:ext>
            </a:extLst>
          </p:cNvPr>
          <p:cNvSpPr txBox="1"/>
          <p:nvPr/>
        </p:nvSpPr>
        <p:spPr>
          <a:xfrm>
            <a:off x="3612976" y="3527360"/>
            <a:ext cx="2476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Customer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≠ 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Societal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0BAF5B6-227E-475F-93A9-5E5C43B7D52B}"/>
              </a:ext>
            </a:extLst>
          </p:cNvPr>
          <p:cNvSpPr txBox="1"/>
          <p:nvPr/>
        </p:nvSpPr>
        <p:spPr>
          <a:xfrm>
            <a:off x="334547" y="3060102"/>
            <a:ext cx="2751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Uncertain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competitiveness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(vs.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decentral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190CC1E-24FB-4835-B7ED-CB1359B20B56}"/>
              </a:ext>
            </a:extLst>
          </p:cNvPr>
          <p:cNvSpPr txBox="1"/>
          <p:nvPr/>
        </p:nvSpPr>
        <p:spPr>
          <a:xfrm>
            <a:off x="8776473" y="3847324"/>
            <a:ext cx="259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priority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76250D6-A263-4A4F-9834-9EB7CA190CBB}"/>
              </a:ext>
            </a:extLst>
          </p:cNvPr>
          <p:cNvSpPr txBox="1"/>
          <p:nvPr/>
        </p:nvSpPr>
        <p:spPr>
          <a:xfrm>
            <a:off x="8052765" y="4881426"/>
            <a:ext cx="2085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Operational /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C0F67B8-D9A4-4956-A6F9-CD3FD56B96B8}"/>
              </a:ext>
            </a:extLst>
          </p:cNvPr>
          <p:cNvSpPr txBox="1"/>
          <p:nvPr/>
        </p:nvSpPr>
        <p:spPr>
          <a:xfrm>
            <a:off x="5605204" y="3975054"/>
            <a:ext cx="278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effort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8DD1433-52A3-4CF0-827A-2F4F03A80056}"/>
              </a:ext>
            </a:extLst>
          </p:cNvPr>
          <p:cNvSpPr txBox="1"/>
          <p:nvPr/>
        </p:nvSpPr>
        <p:spPr>
          <a:xfrm>
            <a:off x="962414" y="4306131"/>
            <a:ext cx="2751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Uncertain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(e.g.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retrofit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C3075BD-02EA-46C5-8E17-4EEBF9BC7FE2}"/>
              </a:ext>
            </a:extLst>
          </p:cNvPr>
          <p:cNvSpPr txBox="1"/>
          <p:nvPr/>
        </p:nvSpPr>
        <p:spPr>
          <a:xfrm>
            <a:off x="5742121" y="6357362"/>
            <a:ext cx="2973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i="1" dirty="0">
                <a:latin typeface="Arial" panose="020B0604020202020204" pitchFamily="34" charset="0"/>
                <a:cs typeface="Arial" panose="020B0604020202020204" pitchFamily="34" charset="0"/>
              </a:rPr>
              <a:t>Source: Own </a:t>
            </a:r>
            <a:r>
              <a:rPr lang="de-CH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illustration</a:t>
            </a:r>
            <a:r>
              <a:rPr lang="de-CH" sz="12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CH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r>
              <a:rPr lang="de-CH" sz="1200" i="1" dirty="0">
                <a:latin typeface="Arial" panose="020B0604020202020204" pitchFamily="34" charset="0"/>
                <a:cs typeface="Arial" panose="020B0604020202020204" pitchFamily="34" charset="0"/>
              </a:rPr>
              <a:t> review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C9BC901-65B3-4E5F-B58B-427DB04AC763}"/>
              </a:ext>
            </a:extLst>
          </p:cNvPr>
          <p:cNvSpPr txBox="1"/>
          <p:nvPr/>
        </p:nvSpPr>
        <p:spPr>
          <a:xfrm>
            <a:off x="4289273" y="4700171"/>
            <a:ext cx="230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Lack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61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A6EE4-388E-46CF-A3AD-73A011D80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Our</a:t>
            </a:r>
            <a:r>
              <a:rPr lang="de-CH" dirty="0"/>
              <a:t> </a:t>
            </a:r>
            <a:r>
              <a:rPr lang="de-CH" dirty="0" err="1"/>
              <a:t>thematical</a:t>
            </a:r>
            <a:r>
              <a:rPr lang="de-CH" dirty="0"/>
              <a:t> and </a:t>
            </a:r>
            <a:r>
              <a:rPr lang="de-CH" dirty="0" err="1"/>
              <a:t>methodical</a:t>
            </a:r>
            <a:r>
              <a:rPr lang="de-CH" dirty="0"/>
              <a:t> </a:t>
            </a:r>
            <a:r>
              <a:rPr lang="de-CH" dirty="0" err="1"/>
              <a:t>focus</a:t>
            </a:r>
            <a:r>
              <a:rPr lang="de-CH" dirty="0"/>
              <a:t> </a:t>
            </a:r>
            <a:r>
              <a:rPr lang="de-CH" dirty="0" err="1"/>
              <a:t>areas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E75DD6-41DF-4D23-8421-2CBF7D2E6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C645-0AA4-4A9D-9D93-475FCBB23097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FFED3ED-CEAB-48A3-AB1B-E8ABAB4CB6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2379B-9CAE-46F6-8FB8-9D4A676E6B3F}" type="slidenum">
              <a:rPr lang="en-US" smtClean="0"/>
              <a:t>7</a:t>
            </a:fld>
            <a:endParaRPr lang="en-US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28008FE-BDF4-4373-ADEA-4BF032B20AA9}"/>
              </a:ext>
            </a:extLst>
          </p:cNvPr>
          <p:cNvSpPr/>
          <p:nvPr/>
        </p:nvSpPr>
        <p:spPr>
          <a:xfrm>
            <a:off x="1660161" y="5752619"/>
            <a:ext cx="2954281" cy="101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4BAE42F-1E4A-41FF-993D-17136D332FB0}"/>
              </a:ext>
            </a:extLst>
          </p:cNvPr>
          <p:cNvSpPr/>
          <p:nvPr/>
        </p:nvSpPr>
        <p:spPr>
          <a:xfrm rot="21431632">
            <a:off x="2344512" y="2110797"/>
            <a:ext cx="8285867" cy="4410335"/>
          </a:xfrm>
          <a:prstGeom prst="ellipse">
            <a:avLst/>
          </a:prstGeom>
          <a:solidFill>
            <a:srgbClr val="AFD498"/>
          </a:solidFill>
          <a:ln w="762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F6CF090-F784-446C-B101-1E4A3479FC2F}"/>
              </a:ext>
            </a:extLst>
          </p:cNvPr>
          <p:cNvSpPr/>
          <p:nvPr/>
        </p:nvSpPr>
        <p:spPr>
          <a:xfrm rot="20742146">
            <a:off x="8570284" y="4911827"/>
            <a:ext cx="2140964" cy="1071526"/>
          </a:xfrm>
          <a:prstGeom prst="ellipse">
            <a:avLst/>
          </a:prstGeom>
          <a:solidFill>
            <a:srgbClr val="F09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EBE6814-AFD2-45DE-8AF3-CBB3E835FC54}"/>
              </a:ext>
            </a:extLst>
          </p:cNvPr>
          <p:cNvSpPr/>
          <p:nvPr/>
        </p:nvSpPr>
        <p:spPr>
          <a:xfrm>
            <a:off x="6706751" y="1311393"/>
            <a:ext cx="2905007" cy="1420644"/>
          </a:xfrm>
          <a:prstGeom prst="ellipse">
            <a:avLst/>
          </a:prstGeom>
          <a:solidFill>
            <a:srgbClr val="FFC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B421FD2-CC31-47F3-893A-CD399543A7E5}"/>
              </a:ext>
            </a:extLst>
          </p:cNvPr>
          <p:cNvSpPr/>
          <p:nvPr/>
        </p:nvSpPr>
        <p:spPr>
          <a:xfrm>
            <a:off x="3654166" y="1324826"/>
            <a:ext cx="3177283" cy="142784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AE62A18-B5D6-4653-9890-714EC82219B2}"/>
              </a:ext>
            </a:extLst>
          </p:cNvPr>
          <p:cNvSpPr/>
          <p:nvPr/>
        </p:nvSpPr>
        <p:spPr>
          <a:xfrm>
            <a:off x="1673578" y="2050907"/>
            <a:ext cx="2758616" cy="175655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Ãhnliches Foto">
            <a:extLst>
              <a:ext uri="{FF2B5EF4-FFF2-40B4-BE49-F238E27FC236}">
                <a16:creationId xmlns:a16="http://schemas.microsoft.com/office/drawing/2014/main" id="{337BF1BA-7018-4A43-B9CB-22B31469C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048" y="1469057"/>
            <a:ext cx="1141400" cy="11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Bildergebnis fÃ¼r value creation symbol">
            <a:extLst>
              <a:ext uri="{FF2B5EF4-FFF2-40B4-BE49-F238E27FC236}">
                <a16:creationId xmlns:a16="http://schemas.microsoft.com/office/drawing/2014/main" id="{F4B884B1-6B27-4A7C-9F54-9ABA35C26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178">
            <a:off x="3386040" y="2677659"/>
            <a:ext cx="1062600" cy="10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Ãhnliches Foto">
            <a:extLst>
              <a:ext uri="{FF2B5EF4-FFF2-40B4-BE49-F238E27FC236}">
                <a16:creationId xmlns:a16="http://schemas.microsoft.com/office/drawing/2014/main" id="{E1CEC182-C0F8-43C6-A5C2-FD6B3C5E5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7" b="11556"/>
          <a:stretch/>
        </p:blipFill>
        <p:spPr bwMode="auto">
          <a:xfrm rot="417993">
            <a:off x="8887190" y="1855918"/>
            <a:ext cx="574961" cy="57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89F7EDE-B915-424B-A1D6-5D8DF020D6F6}"/>
              </a:ext>
            </a:extLst>
          </p:cNvPr>
          <p:cNvSpPr txBox="1"/>
          <p:nvPr/>
        </p:nvSpPr>
        <p:spPr>
          <a:xfrm>
            <a:off x="1972471" y="2610458"/>
            <a:ext cx="1966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>
                <a:latin typeface="Century Gothic" panose="020B0502020202020204" pitchFamily="34" charset="0"/>
              </a:rPr>
              <a:t>Long-term </a:t>
            </a:r>
            <a:r>
              <a:rPr lang="de-CH" sz="1600" b="1" dirty="0" err="1">
                <a:latin typeface="Century Gothic" panose="020B0502020202020204" pitchFamily="34" charset="0"/>
              </a:rPr>
              <a:t>value</a:t>
            </a:r>
            <a:r>
              <a:rPr lang="de-CH" sz="1600" b="1" dirty="0">
                <a:latin typeface="Century Gothic" panose="020B0502020202020204" pitchFamily="34" charset="0"/>
              </a:rPr>
              <a:t> </a:t>
            </a:r>
            <a:r>
              <a:rPr lang="de-CH" sz="1600" b="1" dirty="0" err="1">
                <a:latin typeface="Century Gothic" panose="020B0502020202020204" pitchFamily="34" charset="0"/>
              </a:rPr>
              <a:t>creation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1C9AD32-7449-404A-862C-156C9A36AC7F}"/>
              </a:ext>
            </a:extLst>
          </p:cNvPr>
          <p:cNvSpPr txBox="1"/>
          <p:nvPr/>
        </p:nvSpPr>
        <p:spPr>
          <a:xfrm>
            <a:off x="3707867" y="1711332"/>
            <a:ext cx="1966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>
                <a:latin typeface="Century Gothic" panose="020B0502020202020204" pitchFamily="34" charset="0"/>
              </a:rPr>
              <a:t>Value </a:t>
            </a:r>
            <a:r>
              <a:rPr lang="de-CH" sz="1600" b="1" dirty="0" err="1">
                <a:latin typeface="Century Gothic" panose="020B0502020202020204" pitchFamily="34" charset="0"/>
              </a:rPr>
              <a:t>networks</a:t>
            </a:r>
            <a:r>
              <a:rPr lang="de-CH" sz="1600" b="1" dirty="0">
                <a:latin typeface="Century Gothic" panose="020B0502020202020204" pitchFamily="34" charset="0"/>
              </a:rPr>
              <a:t> and </a:t>
            </a:r>
            <a:r>
              <a:rPr lang="de-CH" sz="1600" b="1" dirty="0" err="1">
                <a:latin typeface="Century Gothic" panose="020B0502020202020204" pitchFamily="34" charset="0"/>
              </a:rPr>
              <a:t>ecosystems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92597CE-5363-44B6-AC17-108345BB45E0}"/>
              </a:ext>
            </a:extLst>
          </p:cNvPr>
          <p:cNvSpPr txBox="1"/>
          <p:nvPr/>
        </p:nvSpPr>
        <p:spPr>
          <a:xfrm>
            <a:off x="6931862" y="1684919"/>
            <a:ext cx="2030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>
                <a:latin typeface="Century Gothic" panose="020B0502020202020204" pitchFamily="34" charset="0"/>
              </a:rPr>
              <a:t>Innovative </a:t>
            </a:r>
            <a:r>
              <a:rPr lang="de-CH" sz="1600" b="1" dirty="0" err="1">
                <a:latin typeface="Century Gothic" panose="020B0502020202020204" pitchFamily="34" charset="0"/>
              </a:rPr>
              <a:t>business</a:t>
            </a:r>
            <a:r>
              <a:rPr lang="de-CH" sz="1600" b="1" dirty="0">
                <a:latin typeface="Century Gothic" panose="020B0502020202020204" pitchFamily="34" charset="0"/>
              </a:rPr>
              <a:t> </a:t>
            </a:r>
            <a:r>
              <a:rPr lang="de-CH" sz="1600" b="1" dirty="0" err="1">
                <a:latin typeface="Century Gothic" panose="020B0502020202020204" pitchFamily="34" charset="0"/>
              </a:rPr>
              <a:t>models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6A00308-1EA2-4599-A7E1-A0E6B73D0A4C}"/>
              </a:ext>
            </a:extLst>
          </p:cNvPr>
          <p:cNvSpPr/>
          <p:nvPr/>
        </p:nvSpPr>
        <p:spPr>
          <a:xfrm rot="21046212">
            <a:off x="6697776" y="5595479"/>
            <a:ext cx="2279096" cy="107152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50360AF-8692-4410-A97A-BDEAD4DA853A}"/>
              </a:ext>
            </a:extLst>
          </p:cNvPr>
          <p:cNvSpPr txBox="1"/>
          <p:nvPr/>
        </p:nvSpPr>
        <p:spPr>
          <a:xfrm>
            <a:off x="6745795" y="5890431"/>
            <a:ext cx="2326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>
                <a:latin typeface="Century Gothic" panose="020B0502020202020204" pitchFamily="34" charset="0"/>
              </a:rPr>
              <a:t>Surveys, Interviews, Experiments…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74EDAC1-69FE-4CBA-8F5A-E5D6FF5A4A46}"/>
              </a:ext>
            </a:extLst>
          </p:cNvPr>
          <p:cNvSpPr txBox="1"/>
          <p:nvPr/>
        </p:nvSpPr>
        <p:spPr>
          <a:xfrm>
            <a:off x="8701860" y="5137470"/>
            <a:ext cx="1966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 err="1">
                <a:latin typeface="Century Gothic" panose="020B0502020202020204" pitchFamily="34" charset="0"/>
              </a:rPr>
              <a:t>Participatory</a:t>
            </a:r>
            <a:r>
              <a:rPr lang="de-CH" sz="1600" b="1" dirty="0">
                <a:latin typeface="Century Gothic" panose="020B0502020202020204" pitchFamily="34" charset="0"/>
              </a:rPr>
              <a:t> </a:t>
            </a:r>
            <a:r>
              <a:rPr lang="de-CH" sz="1600" b="1" dirty="0" err="1">
                <a:latin typeface="Century Gothic" panose="020B0502020202020204" pitchFamily="34" charset="0"/>
              </a:rPr>
              <a:t>approaches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pic>
        <p:nvPicPr>
          <p:cNvPr id="22" name="Picture 6" descr="Heat Clipart Cooling - District Heating Clipart - Png Download (826x831), Png Download">
            <a:extLst>
              <a:ext uri="{FF2B5EF4-FFF2-40B4-BE49-F238E27FC236}">
                <a16:creationId xmlns:a16="http://schemas.microsoft.com/office/drawing/2014/main" id="{F17530A3-8456-46F2-B39A-1BDFC4728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002" y="2870287"/>
            <a:ext cx="1745983" cy="175655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2FFBB265-2B56-42EB-8158-3706A95BF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504" y="3828100"/>
            <a:ext cx="1756555" cy="175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Clipart Factory - Clip Art Factory Logo - Png Download (2400x2144), Png Download">
            <a:extLst>
              <a:ext uri="{FF2B5EF4-FFF2-40B4-BE49-F238E27FC236}">
                <a16:creationId xmlns:a16="http://schemas.microsoft.com/office/drawing/2014/main" id="{65E46122-62F8-48FC-AAA9-760BD8A11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229" y="2849741"/>
            <a:ext cx="1590333" cy="14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BACCAA3A-7FBB-4610-8306-B14138ED54D7}"/>
              </a:ext>
            </a:extLst>
          </p:cNvPr>
          <p:cNvSpPr/>
          <p:nvPr/>
        </p:nvSpPr>
        <p:spPr>
          <a:xfrm rot="21440480">
            <a:off x="4541219" y="5789047"/>
            <a:ext cx="2297656" cy="10715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D8933FE-F908-40B0-9385-AB4D88E0CBD5}"/>
              </a:ext>
            </a:extLst>
          </p:cNvPr>
          <p:cNvSpPr txBox="1"/>
          <p:nvPr/>
        </p:nvSpPr>
        <p:spPr>
          <a:xfrm>
            <a:off x="4492181" y="6044528"/>
            <a:ext cx="2326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Computer simulations (System Dynamics)</a:t>
            </a:r>
          </a:p>
        </p:txBody>
      </p:sp>
    </p:spTree>
    <p:extLst>
      <p:ext uri="{BB962C8B-B14F-4D97-AF65-F5344CB8AC3E}">
        <p14:creationId xmlns:p14="http://schemas.microsoft.com/office/powerpoint/2010/main" val="2229865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98ED1F-C122-4024-83B2-1423E828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7768"/>
            <a:ext cx="9374832" cy="1143000"/>
          </a:xfrm>
        </p:spPr>
        <p:txBody>
          <a:bodyPr anchor="t">
            <a:normAutofit/>
          </a:bodyPr>
          <a:lstStyle/>
          <a:p>
            <a:br>
              <a:rPr lang="de-CH" sz="2000" b="1" dirty="0">
                <a:latin typeface="Arial"/>
                <a:cs typeface="Arial"/>
              </a:rPr>
            </a:br>
            <a:r>
              <a:rPr lang="de-CH" sz="2000" b="1" dirty="0">
                <a:latin typeface="Arial"/>
                <a:cs typeface="Arial"/>
              </a:rPr>
              <a:t>The </a:t>
            </a:r>
            <a:r>
              <a:rPr lang="de-CH" sz="2000" b="1" dirty="0" err="1">
                <a:latin typeface="Arial"/>
                <a:cs typeface="Arial"/>
              </a:rPr>
              <a:t>business</a:t>
            </a:r>
            <a:r>
              <a:rPr lang="de-CH" sz="2000" b="1" dirty="0">
                <a:latin typeface="Arial"/>
                <a:cs typeface="Arial"/>
              </a:rPr>
              <a:t> </a:t>
            </a:r>
            <a:r>
              <a:rPr lang="de-CH" sz="2000" b="1" dirty="0" err="1">
                <a:latin typeface="Arial"/>
                <a:cs typeface="Arial"/>
              </a:rPr>
              <a:t>model</a:t>
            </a:r>
            <a:r>
              <a:rPr lang="de-CH" sz="2000" b="1" dirty="0">
                <a:latin typeface="Arial"/>
                <a:cs typeface="Arial"/>
              </a:rPr>
              <a:t> </a:t>
            </a:r>
            <a:r>
              <a:rPr lang="de-CH" sz="2000" b="1" dirty="0" err="1">
                <a:latin typeface="Arial"/>
                <a:cs typeface="Arial"/>
              </a:rPr>
              <a:t>concept</a:t>
            </a:r>
            <a:r>
              <a:rPr lang="de-CH" sz="2000" b="1" dirty="0">
                <a:latin typeface="Arial"/>
                <a:cs typeface="Arial"/>
              </a:rPr>
              <a:t> </a:t>
            </a:r>
            <a:r>
              <a:rPr lang="de-CH" sz="2000" b="1" dirty="0" err="1">
                <a:latin typeface="Arial"/>
                <a:cs typeface="Arial"/>
              </a:rPr>
              <a:t>to</a:t>
            </a:r>
            <a:r>
              <a:rPr lang="de-CH" sz="2000" b="1" dirty="0">
                <a:latin typeface="Arial"/>
                <a:cs typeface="Arial"/>
              </a:rPr>
              <a:t> </a:t>
            </a:r>
            <a:r>
              <a:rPr lang="de-CH" sz="2000" b="1" dirty="0" err="1">
                <a:latin typeface="Arial"/>
                <a:cs typeface="Arial"/>
              </a:rPr>
              <a:t>organize</a:t>
            </a:r>
            <a:r>
              <a:rPr lang="de-CH" sz="2000" b="1" dirty="0">
                <a:latin typeface="Arial"/>
                <a:cs typeface="Arial"/>
              </a:rPr>
              <a:t> </a:t>
            </a:r>
            <a:r>
              <a:rPr lang="de-CH" sz="2000" b="1" dirty="0" err="1">
                <a:latin typeface="Arial"/>
                <a:cs typeface="Arial"/>
              </a:rPr>
              <a:t>value</a:t>
            </a:r>
            <a:r>
              <a:rPr lang="de-CH" sz="2000" b="1" dirty="0">
                <a:latin typeface="Arial"/>
                <a:cs typeface="Arial"/>
              </a:rPr>
              <a:t> </a:t>
            </a:r>
            <a:r>
              <a:rPr lang="de-CH" sz="2000" b="1" dirty="0" err="1">
                <a:latin typeface="Arial"/>
                <a:cs typeface="Arial"/>
              </a:rPr>
              <a:t>creation</a:t>
            </a:r>
            <a:endParaRPr lang="de-CH" sz="2000" b="1" dirty="0">
              <a:latin typeface="Arial"/>
              <a:cs typeface="Arial"/>
            </a:endParaRPr>
          </a:p>
        </p:txBody>
      </p:sp>
      <p:pic>
        <p:nvPicPr>
          <p:cNvPr id="2050" name="Picture 2" descr="Business Model Definition-The Magic Triangle (Source: Gassman et al.,... |  Download Scientific Diagram">
            <a:extLst>
              <a:ext uri="{FF2B5EF4-FFF2-40B4-BE49-F238E27FC236}">
                <a16:creationId xmlns:a16="http://schemas.microsoft.com/office/drawing/2014/main" id="{CF32F35C-E206-4D1C-9172-5AB4E06CA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171594"/>
            <a:ext cx="5384800" cy="338317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42FC3359-10D1-4E62-9F06-DEDD69489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Applicable to </a:t>
            </a:r>
            <a:r>
              <a:rPr lang="en-US" b="1" dirty="0"/>
              <a:t>companies</a:t>
            </a:r>
            <a:r>
              <a:rPr lang="en-US" dirty="0"/>
              <a:t> as well as individual </a:t>
            </a:r>
            <a:r>
              <a:rPr lang="en-US" b="1" dirty="0"/>
              <a:t>products</a:t>
            </a:r>
            <a:endParaRPr lang="en-US" dirty="0"/>
          </a:p>
          <a:p>
            <a:endParaRPr lang="en-US" dirty="0"/>
          </a:p>
          <a:p>
            <a:r>
              <a:rPr lang="en-US" dirty="0"/>
              <a:t>Subject to constant </a:t>
            </a:r>
            <a:r>
              <a:rPr lang="en-US" b="1" dirty="0"/>
              <a:t>innovation</a:t>
            </a:r>
            <a:r>
              <a:rPr lang="en-US" dirty="0"/>
              <a:t> to adapt to a changing environment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Not only for private, for-profit organizations: </a:t>
            </a:r>
            <a:r>
              <a:rPr lang="en-US" b="1" i="1" dirty="0"/>
              <a:t>“if an organization has a viable way to create, deliver, and capture value, it has a business model” </a:t>
            </a:r>
            <a:r>
              <a:rPr lang="en-US" dirty="0"/>
              <a:t>(Kaplan, 2011)</a:t>
            </a:r>
            <a:endParaRPr lang="en-US" b="1" i="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8891EC-95CD-43E8-9A30-0789ABF8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440" y="6448251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2748F28-0071-4110-BB89-DBE448B82488}" type="datetime1">
              <a:rPr lang="en-US" smtClean="0"/>
              <a:pPr>
                <a:spcAft>
                  <a:spcPts val="600"/>
                </a:spcAft>
              </a:pPr>
              <a:t>10/26/2021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CC2C499-B06C-424D-913A-DD5DB3B7E8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29464" y="6453336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152379B-9CAE-46F6-8FB8-9D4A676E6B3F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94DEAC5-79B1-4DCF-8BA3-4F0B5C83F3B4}"/>
              </a:ext>
            </a:extLst>
          </p:cNvPr>
          <p:cNvSpPr txBox="1"/>
          <p:nvPr/>
        </p:nvSpPr>
        <p:spPr>
          <a:xfrm>
            <a:off x="3935760" y="5849165"/>
            <a:ext cx="1789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i="1" dirty="0">
                <a:latin typeface="Arial" panose="020B0604020202020204" pitchFamily="34" charset="0"/>
                <a:cs typeface="Arial" panose="020B0604020202020204" pitchFamily="34" charset="0"/>
              </a:rPr>
              <a:t>Gassmann et al. (2013)</a:t>
            </a:r>
          </a:p>
        </p:txBody>
      </p:sp>
    </p:spTree>
    <p:extLst>
      <p:ext uri="{BB962C8B-B14F-4D97-AF65-F5344CB8AC3E}">
        <p14:creationId xmlns:p14="http://schemas.microsoft.com/office/powerpoint/2010/main" val="458624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2309EF-CEB0-4598-B79C-51D6E9A79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The </a:t>
            </a:r>
            <a:r>
              <a:rPr lang="de-CH" dirty="0" err="1"/>
              <a:t>role</a:t>
            </a:r>
            <a:r>
              <a:rPr lang="de-CH" dirty="0"/>
              <a:t>(s)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business</a:t>
            </a:r>
            <a:r>
              <a:rPr lang="de-CH" dirty="0"/>
              <a:t> </a:t>
            </a:r>
            <a:r>
              <a:rPr lang="de-CH" dirty="0" err="1"/>
              <a:t>models</a:t>
            </a:r>
            <a:r>
              <a:rPr lang="de-CH" dirty="0"/>
              <a:t> in </a:t>
            </a:r>
            <a:r>
              <a:rPr lang="de-CH" dirty="0" err="1"/>
              <a:t>sociotechnical</a:t>
            </a:r>
            <a:r>
              <a:rPr lang="de-CH" dirty="0"/>
              <a:t> </a:t>
            </a:r>
            <a:r>
              <a:rPr lang="de-CH" dirty="0" err="1"/>
              <a:t>transitions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5556B5-A69C-4056-9FA1-AF6F05C8D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7191-1F62-4CCA-83B4-B48F2EC1709E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D07122-D263-480F-9265-40AFA61D10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2379B-9CAE-46F6-8FB8-9D4A676E6B3F}" type="slidenum">
              <a:rPr lang="en-US" smtClean="0"/>
              <a:t>9</a:t>
            </a:fld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875CCE0-A86A-452D-AF93-3BDD003BFF01}"/>
              </a:ext>
            </a:extLst>
          </p:cNvPr>
          <p:cNvSpPr txBox="1"/>
          <p:nvPr/>
        </p:nvSpPr>
        <p:spPr>
          <a:xfrm>
            <a:off x="6379220" y="6320715"/>
            <a:ext cx="507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i="1" dirty="0"/>
              <a:t>after </a:t>
            </a:r>
            <a:r>
              <a:rPr lang="de-CH" i="1" dirty="0" err="1"/>
              <a:t>Bidmon</a:t>
            </a:r>
            <a:r>
              <a:rPr lang="de-CH" i="1" dirty="0"/>
              <a:t> &amp; Knab (2018), </a:t>
            </a:r>
            <a:r>
              <a:rPr lang="de-CH" i="1" dirty="0" err="1"/>
              <a:t>Geels</a:t>
            </a:r>
            <a:r>
              <a:rPr lang="de-CH" i="1" dirty="0"/>
              <a:t> et al. (2017)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BCD7929-C630-447A-BC33-8E0A94861287}"/>
              </a:ext>
            </a:extLst>
          </p:cNvPr>
          <p:cNvSpPr/>
          <p:nvPr/>
        </p:nvSpPr>
        <p:spPr>
          <a:xfrm>
            <a:off x="422868" y="1119719"/>
            <a:ext cx="5256584" cy="168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 err="1"/>
              <a:t>Existing</a:t>
            </a:r>
            <a:r>
              <a:rPr lang="de-CH" sz="2400" dirty="0"/>
              <a:t> </a:t>
            </a:r>
            <a:r>
              <a:rPr lang="de-CH" sz="2400" dirty="0" err="1"/>
              <a:t>business</a:t>
            </a:r>
            <a:r>
              <a:rPr lang="de-CH" sz="2400" dirty="0"/>
              <a:t> </a:t>
            </a:r>
            <a:r>
              <a:rPr lang="de-CH" sz="2400" dirty="0" err="1"/>
              <a:t>models</a:t>
            </a:r>
            <a:r>
              <a:rPr lang="de-CH" sz="2400" dirty="0"/>
              <a:t> </a:t>
            </a:r>
            <a:r>
              <a:rPr lang="de-CH" sz="2400" dirty="0" err="1"/>
              <a:t>as</a:t>
            </a:r>
            <a:r>
              <a:rPr lang="de-CH" sz="2400" dirty="0"/>
              <a:t> </a:t>
            </a:r>
            <a:r>
              <a:rPr lang="de-CH" sz="2400" b="1" dirty="0" err="1"/>
              <a:t>barriers</a:t>
            </a:r>
            <a:r>
              <a:rPr lang="de-CH" sz="2400" b="1" dirty="0"/>
              <a:t> </a:t>
            </a:r>
            <a:r>
              <a:rPr lang="de-CH" sz="2400" b="1" dirty="0" err="1"/>
              <a:t>to</a:t>
            </a:r>
            <a:r>
              <a:rPr lang="de-CH" sz="2400" b="1" dirty="0"/>
              <a:t> </a:t>
            </a:r>
            <a:r>
              <a:rPr lang="de-CH" sz="2400" b="1" dirty="0" err="1"/>
              <a:t>change</a:t>
            </a:r>
            <a:endParaRPr lang="de-CH" sz="2400" b="1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7F562E3-F11C-4FDB-BEF9-D8E655688C90}"/>
              </a:ext>
            </a:extLst>
          </p:cNvPr>
          <p:cNvSpPr/>
          <p:nvPr/>
        </p:nvSpPr>
        <p:spPr>
          <a:xfrm>
            <a:off x="6701172" y="1897886"/>
            <a:ext cx="5256584" cy="168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Business </a:t>
            </a:r>
            <a:r>
              <a:rPr lang="de-CH" sz="2400" dirty="0" err="1"/>
              <a:t>models</a:t>
            </a:r>
            <a:r>
              <a:rPr lang="de-CH" sz="2400" dirty="0"/>
              <a:t> </a:t>
            </a:r>
            <a:r>
              <a:rPr lang="de-CH" sz="2400" dirty="0" err="1"/>
              <a:t>as</a:t>
            </a:r>
            <a:r>
              <a:rPr lang="de-CH" sz="2400" dirty="0"/>
              <a:t> a </a:t>
            </a:r>
            <a:r>
              <a:rPr lang="de-CH" sz="2400" dirty="0" err="1"/>
              <a:t>device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b="1" dirty="0" err="1"/>
              <a:t>commercialize</a:t>
            </a:r>
            <a:r>
              <a:rPr lang="de-CH" sz="2400" b="1" dirty="0"/>
              <a:t> </a:t>
            </a:r>
            <a:r>
              <a:rPr lang="de-CH" sz="2400" b="1" dirty="0" err="1"/>
              <a:t>technological</a:t>
            </a:r>
            <a:r>
              <a:rPr lang="de-CH" sz="2400" b="1" dirty="0"/>
              <a:t> </a:t>
            </a:r>
            <a:r>
              <a:rPr lang="de-CH" sz="2400" b="1" dirty="0" err="1"/>
              <a:t>innovations</a:t>
            </a:r>
            <a:endParaRPr lang="de-CH" sz="2400" b="1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80A51FE-A4E1-421A-A856-75D3BF1F45B6}"/>
              </a:ext>
            </a:extLst>
          </p:cNvPr>
          <p:cNvSpPr/>
          <p:nvPr/>
        </p:nvSpPr>
        <p:spPr>
          <a:xfrm>
            <a:off x="509467" y="4247895"/>
            <a:ext cx="5256584" cy="168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Business </a:t>
            </a:r>
            <a:r>
              <a:rPr lang="de-CH" sz="2400" dirty="0" err="1"/>
              <a:t>models</a:t>
            </a:r>
            <a:r>
              <a:rPr lang="de-CH" sz="2400" dirty="0"/>
              <a:t> </a:t>
            </a:r>
            <a:r>
              <a:rPr lang="de-CH" sz="2400" dirty="0" err="1"/>
              <a:t>as</a:t>
            </a:r>
            <a:r>
              <a:rPr lang="de-CH" sz="2400" dirty="0"/>
              <a:t> </a:t>
            </a:r>
            <a:r>
              <a:rPr lang="de-CH" sz="2400" b="1" dirty="0" err="1"/>
              <a:t>complementary</a:t>
            </a:r>
            <a:r>
              <a:rPr lang="de-CH" sz="2400" b="1" dirty="0"/>
              <a:t>, non-</a:t>
            </a:r>
            <a:r>
              <a:rPr lang="de-CH" sz="2400" b="1" dirty="0" err="1"/>
              <a:t>technical</a:t>
            </a:r>
            <a:r>
              <a:rPr lang="de-CH" sz="2400" b="1" dirty="0"/>
              <a:t> </a:t>
            </a:r>
            <a:r>
              <a:rPr lang="de-CH" sz="2400" b="1" dirty="0" err="1"/>
              <a:t>innovations</a:t>
            </a:r>
            <a:endParaRPr lang="de-CH" sz="2400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FF0355D-A8D0-4019-9568-07C44AFC88C8}"/>
              </a:ext>
            </a:extLst>
          </p:cNvPr>
          <p:cNvSpPr txBox="1"/>
          <p:nvPr/>
        </p:nvSpPr>
        <p:spPr>
          <a:xfrm>
            <a:off x="6716136" y="3603417"/>
            <a:ext cx="5531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“A mediocre technology pursued within a great business model may be more valuable than a great technology exploited via a mediocre business model”</a:t>
            </a:r>
            <a:r>
              <a:rPr lang="en-US" dirty="0"/>
              <a:t> (Chesbrough, 2010)</a:t>
            </a:r>
            <a:endParaRPr lang="de-CH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473A6C8-5264-4989-A0C8-3B66403BAFEE}"/>
              </a:ext>
            </a:extLst>
          </p:cNvPr>
          <p:cNvSpPr txBox="1"/>
          <p:nvPr/>
        </p:nvSpPr>
        <p:spPr>
          <a:xfrm>
            <a:off x="978502" y="2774207"/>
            <a:ext cx="4318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Business </a:t>
            </a:r>
            <a:r>
              <a:rPr lang="de-CH" dirty="0" err="1"/>
              <a:t>models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part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existing</a:t>
            </a:r>
            <a:r>
              <a:rPr lang="de-CH" dirty="0"/>
              <a:t> </a:t>
            </a:r>
            <a:r>
              <a:rPr lang="de-CH" b="1" dirty="0" err="1"/>
              <a:t>regime</a:t>
            </a:r>
            <a:r>
              <a:rPr lang="de-CH" dirty="0"/>
              <a:t> </a:t>
            </a:r>
            <a:r>
              <a:rPr lang="de-CH" dirty="0" err="1"/>
              <a:t>reinforce</a:t>
            </a:r>
            <a:r>
              <a:rPr lang="de-CH" dirty="0"/>
              <a:t> </a:t>
            </a:r>
            <a:r>
              <a:rPr lang="de-CH" dirty="0" err="1"/>
              <a:t>its</a:t>
            </a:r>
            <a:r>
              <a:rPr lang="de-CH" dirty="0"/>
              <a:t> </a:t>
            </a:r>
            <a:r>
              <a:rPr lang="de-CH" b="1" dirty="0" err="1"/>
              <a:t>stability</a:t>
            </a:r>
            <a:endParaRPr lang="de-CH" b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8B302D6-A1BB-4158-8456-589678C8876F}"/>
              </a:ext>
            </a:extLst>
          </p:cNvPr>
          <p:cNvSpPr txBox="1"/>
          <p:nvPr/>
        </p:nvSpPr>
        <p:spPr>
          <a:xfrm>
            <a:off x="5679452" y="5468971"/>
            <a:ext cx="6393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New </a:t>
            </a:r>
            <a:r>
              <a:rPr lang="de-CH" dirty="0" err="1"/>
              <a:t>business</a:t>
            </a:r>
            <a:r>
              <a:rPr lang="de-CH" dirty="0"/>
              <a:t> </a:t>
            </a:r>
            <a:r>
              <a:rPr lang="de-CH" dirty="0" err="1"/>
              <a:t>models</a:t>
            </a:r>
            <a:r>
              <a:rPr lang="de-CH" dirty="0"/>
              <a:t> </a:t>
            </a:r>
            <a:r>
              <a:rPr lang="de-CH" b="1" dirty="0" err="1"/>
              <a:t>challenge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dominant </a:t>
            </a:r>
            <a:r>
              <a:rPr lang="de-CH" dirty="0" err="1"/>
              <a:t>regime</a:t>
            </a:r>
            <a:r>
              <a:rPr lang="de-CH" dirty="0"/>
              <a:t> </a:t>
            </a:r>
            <a:r>
              <a:rPr lang="de-CH" dirty="0" err="1"/>
              <a:t>logic</a:t>
            </a:r>
            <a:r>
              <a:rPr lang="de-CH" dirty="0"/>
              <a:t>, and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b="1" dirty="0" err="1"/>
              <a:t>accelerate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diffusion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new</a:t>
            </a:r>
            <a:r>
              <a:rPr lang="de-CH" dirty="0"/>
              <a:t> </a:t>
            </a:r>
            <a:r>
              <a:rPr lang="de-CH" dirty="0" err="1"/>
              <a:t>technologies</a:t>
            </a:r>
            <a:endParaRPr lang="de-CH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3665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1|35.6|1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17.7|67.6|1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6.4|15.5|13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CarbCH presentation template 16-9" id="{DB955AC2-6E33-4855-89A3-B1A5FF649940}" vid="{5B3DCC27-0130-4571-86F5-35F7BFEBDD91}"/>
    </a:ext>
  </a:extLst>
</a:theme>
</file>

<file path=ppt/theme/theme2.xml><?xml version="1.0" encoding="utf-8"?>
<a:theme xmlns:a="http://schemas.openxmlformats.org/drawingml/2006/main" name="Larissa">
  <a:themeElements>
    <a:clrScheme name="Empa_Farben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F88630"/>
      </a:accent5>
      <a:accent6>
        <a:srgbClr val="475A8D"/>
      </a:accent6>
      <a:hlink>
        <a:srgbClr val="475A8D"/>
      </a:hlink>
      <a:folHlink>
        <a:srgbClr val="C32D2E"/>
      </a:folHlink>
    </a:clrScheme>
    <a:fontScheme name="Empa_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Empa_Farben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F88630"/>
      </a:accent5>
      <a:accent6>
        <a:srgbClr val="475A8D"/>
      </a:accent6>
      <a:hlink>
        <a:srgbClr val="475A8D"/>
      </a:hlink>
      <a:folHlink>
        <a:srgbClr val="C32D2E"/>
      </a:folHlink>
    </a:clrScheme>
    <a:fontScheme name="Empa_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6749391C305C42B5213DF1686B1F92" ma:contentTypeVersion="13" ma:contentTypeDescription="Crée un document." ma:contentTypeScope="" ma:versionID="984abda4966666f9d2410131307a9ce7">
  <xsd:schema xmlns:xsd="http://www.w3.org/2001/XMLSchema" xmlns:xs="http://www.w3.org/2001/XMLSchema" xmlns:p="http://schemas.microsoft.com/office/2006/metadata/properties" xmlns:ns2="cc39c442-4819-4f89-9aa8-5ab6dc1ff51b" xmlns:ns3="eafd1954-a32d-4db3-96d3-128f099508eb" targetNamespace="http://schemas.microsoft.com/office/2006/metadata/properties" ma:root="true" ma:fieldsID="099fdf02733b4ed1a7a675c0038cc1be" ns2:_="" ns3:_="">
    <xsd:import namespace="cc39c442-4819-4f89-9aa8-5ab6dc1ff51b"/>
    <xsd:import namespace="eafd1954-a32d-4db3-96d3-128f099508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9c442-4819-4f89-9aa8-5ab6dc1ff5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fd1954-a32d-4db3-96d3-128f099508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0C9558-BE16-49BB-B047-CD229189F3E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eafd1954-a32d-4db3-96d3-128f099508e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c39c442-4819-4f89-9aa8-5ab6dc1ff51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B55C1BA-E559-4890-8CEB-41A39F33C3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57D549-FBE0-4877-8835-246BF5B9C391}"/>
</file>

<file path=docProps/app.xml><?xml version="1.0" encoding="utf-8"?>
<Properties xmlns="http://schemas.openxmlformats.org/officeDocument/2006/extended-properties" xmlns:vt="http://schemas.openxmlformats.org/officeDocument/2006/docPropsVTypes">
  <Template>DeCarbCH presentation template 16-9</Template>
  <TotalTime>0</TotalTime>
  <Words>1386</Words>
  <Application>Microsoft Office PowerPoint</Application>
  <PresentationFormat>Breitbild</PresentationFormat>
  <Paragraphs>240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Wingdings</vt:lpstr>
      <vt:lpstr>blank</vt:lpstr>
      <vt:lpstr>Socio-economic challenges of the decarbonization of heating and cooling</vt:lpstr>
      <vt:lpstr>Agenda</vt:lpstr>
      <vt:lpstr>Our role in SWEET-DeCarbCH</vt:lpstr>
      <vt:lpstr>Challenges at national level: Residential heating</vt:lpstr>
      <vt:lpstr>Challenges at national level: Industrial process heat</vt:lpstr>
      <vt:lpstr>Non-technical barriers</vt:lpstr>
      <vt:lpstr>Our thematical and methodical focus areas</vt:lpstr>
      <vt:lpstr> The business model concept to organize value creation</vt:lpstr>
      <vt:lpstr>The role(s) of business models in sociotechnical transitions</vt:lpstr>
      <vt:lpstr>Limitations of the business model concept</vt:lpstr>
      <vt:lpstr>Business / Innovation ecosystem</vt:lpstr>
      <vt:lpstr>Value creation on multiple levels in ecosystems</vt:lpstr>
      <vt:lpstr>Our thematical and methodical focus areas</vt:lpstr>
      <vt:lpstr>Participatory case study approaches and design science to ...</vt:lpstr>
      <vt:lpstr>Iterative learning and design process</vt:lpstr>
      <vt:lpstr>Outlook: Dynamic, model-based assessment of solution variants</vt:lpstr>
      <vt:lpstr>SERENDIP study – A sneak peek</vt:lpstr>
      <vt:lpstr>SERENDIP Study Design</vt:lpstr>
      <vt:lpstr>Example for coding / content analysis</vt:lpstr>
      <vt:lpstr>Take-home message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Frédéric Bless</dc:creator>
  <cp:lastModifiedBy>Speich Matthias (spei)</cp:lastModifiedBy>
  <cp:revision>5</cp:revision>
  <cp:lastPrinted>2011-01-24T10:25:34Z</cp:lastPrinted>
  <dcterms:created xsi:type="dcterms:W3CDTF">2021-05-25T07:30:32Z</dcterms:created>
  <dcterms:modified xsi:type="dcterms:W3CDTF">2021-10-26T06:04:49Z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0x010100056749391C305C42B5213DF1686B1F92</vt:lpwstr>
  </property>
  <property fmtid="{D5CDD505-2E9C-101B-9397-08002B2CF9AE}" pid="3" name="MSIP_Label_10d9bad3-6dac-4e9a-89a3-89f3b8d247b2_Enabled">
    <vt:lpwstr>true</vt:lpwstr>
  </property>
  <property fmtid="{D5CDD505-2E9C-101B-9397-08002B2CF9AE}" pid="4" name="MSIP_Label_10d9bad3-6dac-4e9a-89a3-89f3b8d247b2_SetDate">
    <vt:lpwstr>2021-09-06T07:55:29Z</vt:lpwstr>
  </property>
  <property fmtid="{D5CDD505-2E9C-101B-9397-08002B2CF9AE}" pid="5" name="MSIP_Label_10d9bad3-6dac-4e9a-89a3-89f3b8d247b2_Method">
    <vt:lpwstr>Standard</vt:lpwstr>
  </property>
  <property fmtid="{D5CDD505-2E9C-101B-9397-08002B2CF9AE}" pid="6" name="MSIP_Label_10d9bad3-6dac-4e9a-89a3-89f3b8d247b2_Name">
    <vt:lpwstr>10d9bad3-6dac-4e9a-89a3-89f3b8d247b2</vt:lpwstr>
  </property>
  <property fmtid="{D5CDD505-2E9C-101B-9397-08002B2CF9AE}" pid="7" name="MSIP_Label_10d9bad3-6dac-4e9a-89a3-89f3b8d247b2_SiteId">
    <vt:lpwstr>5d1a9f9d-201f-4a10-b983-451cf65cbc1e</vt:lpwstr>
  </property>
  <property fmtid="{D5CDD505-2E9C-101B-9397-08002B2CF9AE}" pid="8" name="MSIP_Label_10d9bad3-6dac-4e9a-89a3-89f3b8d247b2_ActionId">
    <vt:lpwstr>d2ffe64d-f20c-46f6-a66c-fb09a33b8ae7</vt:lpwstr>
  </property>
  <property fmtid="{D5CDD505-2E9C-101B-9397-08002B2CF9AE}" pid="9" name="MSIP_Label_10d9bad3-6dac-4e9a-89a3-89f3b8d247b2_ContentBits">
    <vt:lpwstr>0</vt:lpwstr>
  </property>
</Properties>
</file>