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96" r:id="rId3"/>
    <p:sldId id="297" r:id="rId4"/>
    <p:sldId id="366" r:id="rId5"/>
    <p:sldId id="352" r:id="rId6"/>
    <p:sldId id="339" r:id="rId7"/>
    <p:sldId id="337" r:id="rId8"/>
    <p:sldId id="353" r:id="rId9"/>
    <p:sldId id="455" r:id="rId10"/>
    <p:sldId id="347" r:id="rId11"/>
    <p:sldId id="349" r:id="rId12"/>
    <p:sldId id="358" r:id="rId13"/>
    <p:sldId id="362" r:id="rId14"/>
    <p:sldId id="360" r:id="rId15"/>
    <p:sldId id="262" r:id="rId16"/>
    <p:sldId id="261" r:id="rId17"/>
    <p:sldId id="259" r:id="rId18"/>
    <p:sldId id="298" r:id="rId19"/>
    <p:sldId id="452" r:id="rId20"/>
    <p:sldId id="449" r:id="rId21"/>
    <p:sldId id="368" r:id="rId22"/>
    <p:sldId id="450" r:id="rId23"/>
    <p:sldId id="367" r:id="rId24"/>
    <p:sldId id="453" r:id="rId25"/>
    <p:sldId id="365" r:id="rId26"/>
    <p:sldId id="264" r:id="rId27"/>
  </p:sldIdLst>
  <p:sldSz cx="9144000" cy="5143500" type="screen16x9"/>
  <p:notesSz cx="6811963" cy="9942513"/>
  <p:custDataLst>
    <p:tags r:id="rId30"/>
  </p:custDataLst>
  <p:defaultTextStyle>
    <a:defPPr>
      <a:defRPr lang="en-GB"/>
    </a:defPPr>
    <a:lvl1pPr algn="l" rtl="0" fontAlgn="base">
      <a:spcBef>
        <a:spcPct val="0"/>
      </a:spcBef>
      <a:spcAft>
        <a:spcPct val="0"/>
      </a:spcAft>
      <a:defRPr sz="1425" kern="1200">
        <a:solidFill>
          <a:schemeClr val="tx1"/>
        </a:solidFill>
        <a:latin typeface="Verdana" pitchFamily="34" charset="0"/>
        <a:ea typeface="+mn-ea"/>
        <a:cs typeface="+mn-cs"/>
      </a:defRPr>
    </a:lvl1pPr>
    <a:lvl2pPr marL="342900" algn="l" rtl="0" fontAlgn="base">
      <a:spcBef>
        <a:spcPct val="0"/>
      </a:spcBef>
      <a:spcAft>
        <a:spcPct val="0"/>
      </a:spcAft>
      <a:defRPr sz="1425" kern="1200">
        <a:solidFill>
          <a:schemeClr val="tx1"/>
        </a:solidFill>
        <a:latin typeface="Verdana" pitchFamily="34" charset="0"/>
        <a:ea typeface="+mn-ea"/>
        <a:cs typeface="+mn-cs"/>
      </a:defRPr>
    </a:lvl2pPr>
    <a:lvl3pPr marL="685800" algn="l" rtl="0" fontAlgn="base">
      <a:spcBef>
        <a:spcPct val="0"/>
      </a:spcBef>
      <a:spcAft>
        <a:spcPct val="0"/>
      </a:spcAft>
      <a:defRPr sz="1425" kern="1200">
        <a:solidFill>
          <a:schemeClr val="tx1"/>
        </a:solidFill>
        <a:latin typeface="Verdana" pitchFamily="34" charset="0"/>
        <a:ea typeface="+mn-ea"/>
        <a:cs typeface="+mn-cs"/>
      </a:defRPr>
    </a:lvl3pPr>
    <a:lvl4pPr marL="1028700" algn="l" rtl="0" fontAlgn="base">
      <a:spcBef>
        <a:spcPct val="0"/>
      </a:spcBef>
      <a:spcAft>
        <a:spcPct val="0"/>
      </a:spcAft>
      <a:defRPr sz="1425" kern="1200">
        <a:solidFill>
          <a:schemeClr val="tx1"/>
        </a:solidFill>
        <a:latin typeface="Verdana" pitchFamily="34" charset="0"/>
        <a:ea typeface="+mn-ea"/>
        <a:cs typeface="+mn-cs"/>
      </a:defRPr>
    </a:lvl4pPr>
    <a:lvl5pPr marL="1371600" algn="l" rtl="0" fontAlgn="base">
      <a:spcBef>
        <a:spcPct val="0"/>
      </a:spcBef>
      <a:spcAft>
        <a:spcPct val="0"/>
      </a:spcAft>
      <a:defRPr sz="1425" kern="1200">
        <a:solidFill>
          <a:schemeClr val="tx1"/>
        </a:solidFill>
        <a:latin typeface="Verdana" pitchFamily="34" charset="0"/>
        <a:ea typeface="+mn-ea"/>
        <a:cs typeface="+mn-cs"/>
      </a:defRPr>
    </a:lvl5pPr>
    <a:lvl6pPr marL="1714500" algn="l" defTabSz="685800" rtl="0" eaLnBrk="1" latinLnBrk="0" hangingPunct="1">
      <a:defRPr sz="1425" kern="1200">
        <a:solidFill>
          <a:schemeClr val="tx1"/>
        </a:solidFill>
        <a:latin typeface="Verdana" pitchFamily="34" charset="0"/>
        <a:ea typeface="+mn-ea"/>
        <a:cs typeface="+mn-cs"/>
      </a:defRPr>
    </a:lvl6pPr>
    <a:lvl7pPr marL="2057400" algn="l" defTabSz="685800" rtl="0" eaLnBrk="1" latinLnBrk="0" hangingPunct="1">
      <a:defRPr sz="1425" kern="1200">
        <a:solidFill>
          <a:schemeClr val="tx1"/>
        </a:solidFill>
        <a:latin typeface="Verdana" pitchFamily="34" charset="0"/>
        <a:ea typeface="+mn-ea"/>
        <a:cs typeface="+mn-cs"/>
      </a:defRPr>
    </a:lvl7pPr>
    <a:lvl8pPr marL="2400300" algn="l" defTabSz="685800" rtl="0" eaLnBrk="1" latinLnBrk="0" hangingPunct="1">
      <a:defRPr sz="1425" kern="1200">
        <a:solidFill>
          <a:schemeClr val="tx1"/>
        </a:solidFill>
        <a:latin typeface="Verdana" pitchFamily="34" charset="0"/>
        <a:ea typeface="+mn-ea"/>
        <a:cs typeface="+mn-cs"/>
      </a:defRPr>
    </a:lvl8pPr>
    <a:lvl9pPr marL="2743200" algn="l" defTabSz="685800" rtl="0" eaLnBrk="1" latinLnBrk="0" hangingPunct="1">
      <a:defRPr sz="1425"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529"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0418" autoAdjust="0"/>
  </p:normalViewPr>
  <p:slideViewPr>
    <p:cSldViewPr showGuides="1">
      <p:cViewPr varScale="1">
        <p:scale>
          <a:sx n="101" d="100"/>
          <a:sy n="101" d="100"/>
        </p:scale>
        <p:origin x="72" y="96"/>
      </p:cViewPr>
      <p:guideLst>
        <p:guide orient="horz" pos="1529"/>
        <p:guide pos="2880"/>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CH" dirty="0"/>
          </a:p>
        </p:txBody>
      </p:sp>
      <p:sp>
        <p:nvSpPr>
          <p:cNvPr id="18435" name="Rectangle 3"/>
          <p:cNvSpPr>
            <a:spLocks noGrp="1" noChangeArrowheads="1"/>
          </p:cNvSpPr>
          <p:nvPr>
            <p:ph type="dt" sz="quarter" idx="1"/>
          </p:nvPr>
        </p:nvSpPr>
        <p:spPr bwMode="auto">
          <a:xfrm>
            <a:off x="3858536" y="0"/>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CH" dirty="0"/>
          </a:p>
        </p:txBody>
      </p:sp>
      <p:sp>
        <p:nvSpPr>
          <p:cNvPr id="18436" name="Rectangle 4"/>
          <p:cNvSpPr>
            <a:spLocks noGrp="1" noChangeArrowheads="1"/>
          </p:cNvSpPr>
          <p:nvPr>
            <p:ph type="ftr" sz="quarter" idx="2"/>
          </p:nvPr>
        </p:nvSpPr>
        <p:spPr bwMode="auto">
          <a:xfrm>
            <a:off x="0" y="9443662"/>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CH" dirty="0"/>
          </a:p>
        </p:txBody>
      </p:sp>
      <p:sp>
        <p:nvSpPr>
          <p:cNvPr id="18437" name="Rectangle 5"/>
          <p:cNvSpPr>
            <a:spLocks noGrp="1" noChangeArrowheads="1"/>
          </p:cNvSpPr>
          <p:nvPr>
            <p:ph type="sldNum" sz="quarter" idx="3"/>
          </p:nvPr>
        </p:nvSpPr>
        <p:spPr bwMode="auto">
          <a:xfrm>
            <a:off x="3858536" y="9443662"/>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DAC2B49-0575-43F5-916A-106F863B63C9}" type="slidenum">
              <a:rPr lang="de-CH"/>
              <a:pPr>
                <a:defRPr/>
              </a:pPr>
              <a:t>‹Nr.›</a:t>
            </a:fld>
            <a:endParaRPr lang="de-CH" dirty="0"/>
          </a:p>
        </p:txBody>
      </p:sp>
    </p:spTree>
    <p:extLst>
      <p:ext uri="{BB962C8B-B14F-4D97-AF65-F5344CB8AC3E}">
        <p14:creationId xmlns:p14="http://schemas.microsoft.com/office/powerpoint/2010/main" val="2594822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CH" dirty="0"/>
          </a:p>
        </p:txBody>
      </p:sp>
      <p:sp>
        <p:nvSpPr>
          <p:cNvPr id="6147" name="Rectangle 3"/>
          <p:cNvSpPr>
            <a:spLocks noGrp="1" noChangeArrowheads="1"/>
          </p:cNvSpPr>
          <p:nvPr>
            <p:ph type="dt" idx="1"/>
          </p:nvPr>
        </p:nvSpPr>
        <p:spPr bwMode="auto">
          <a:xfrm>
            <a:off x="3858536" y="0"/>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CH" dirty="0"/>
          </a:p>
        </p:txBody>
      </p:sp>
      <p:sp>
        <p:nvSpPr>
          <p:cNvPr id="5124" name="Rectangle 4"/>
          <p:cNvSpPr>
            <a:spLocks noGrp="1" noRot="1" noChangeAspect="1" noChangeArrowheads="1" noTextEdit="1"/>
          </p:cNvSpPr>
          <p:nvPr>
            <p:ph type="sldImg" idx="2"/>
          </p:nvPr>
        </p:nvSpPr>
        <p:spPr bwMode="auto">
          <a:xfrm>
            <a:off x="93663" y="746125"/>
            <a:ext cx="6624637"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1197" y="4722694"/>
            <a:ext cx="544957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noProof="0" dirty="0"/>
              <a:t>Click </a:t>
            </a:r>
            <a:r>
              <a:rPr lang="de-CH" noProof="0" dirty="0" err="1"/>
              <a:t>to</a:t>
            </a:r>
            <a:r>
              <a:rPr lang="de-CH" noProof="0" dirty="0"/>
              <a:t> </a:t>
            </a:r>
            <a:r>
              <a:rPr lang="de-CH" noProof="0" dirty="0" err="1"/>
              <a:t>edit</a:t>
            </a:r>
            <a:r>
              <a:rPr lang="de-CH" noProof="0" dirty="0"/>
              <a:t> Master </a:t>
            </a:r>
            <a:r>
              <a:rPr lang="de-CH" noProof="0" dirty="0" err="1"/>
              <a:t>text</a:t>
            </a:r>
            <a:r>
              <a:rPr lang="de-CH" noProof="0" dirty="0"/>
              <a:t> </a:t>
            </a:r>
            <a:r>
              <a:rPr lang="de-CH" noProof="0" dirty="0" err="1"/>
              <a:t>styles</a:t>
            </a:r>
            <a:endParaRPr lang="de-CH" noProof="0" dirty="0"/>
          </a:p>
          <a:p>
            <a:pPr lvl="1"/>
            <a:r>
              <a:rPr lang="de-CH" noProof="0" dirty="0"/>
              <a:t>Second </a:t>
            </a:r>
            <a:r>
              <a:rPr lang="de-CH" noProof="0" dirty="0" err="1"/>
              <a:t>level</a:t>
            </a:r>
            <a:endParaRPr lang="de-CH" noProof="0" dirty="0"/>
          </a:p>
          <a:p>
            <a:pPr lvl="2"/>
            <a:r>
              <a:rPr lang="de-CH" noProof="0" dirty="0"/>
              <a:t>Third </a:t>
            </a:r>
            <a:r>
              <a:rPr lang="de-CH" noProof="0" dirty="0" err="1"/>
              <a:t>level</a:t>
            </a:r>
            <a:endParaRPr lang="de-CH" noProof="0" dirty="0"/>
          </a:p>
          <a:p>
            <a:pPr lvl="3"/>
            <a:r>
              <a:rPr lang="de-CH" noProof="0" dirty="0" err="1"/>
              <a:t>Fourth</a:t>
            </a:r>
            <a:r>
              <a:rPr lang="de-CH" noProof="0" dirty="0"/>
              <a:t> </a:t>
            </a:r>
            <a:r>
              <a:rPr lang="de-CH" noProof="0" dirty="0" err="1"/>
              <a:t>level</a:t>
            </a:r>
            <a:endParaRPr lang="de-CH" noProof="0" dirty="0"/>
          </a:p>
          <a:p>
            <a:pPr lvl="4"/>
            <a:r>
              <a:rPr lang="de-CH" noProof="0" dirty="0" err="1"/>
              <a:t>Fifth</a:t>
            </a:r>
            <a:r>
              <a:rPr lang="de-CH" noProof="0" dirty="0"/>
              <a:t> </a:t>
            </a:r>
            <a:r>
              <a:rPr lang="de-CH" noProof="0" dirty="0" err="1"/>
              <a:t>level</a:t>
            </a:r>
            <a:endParaRPr lang="de-CH" noProof="0" dirty="0"/>
          </a:p>
        </p:txBody>
      </p:sp>
      <p:sp>
        <p:nvSpPr>
          <p:cNvPr id="6150" name="Rectangle 6"/>
          <p:cNvSpPr>
            <a:spLocks noGrp="1" noChangeArrowheads="1"/>
          </p:cNvSpPr>
          <p:nvPr>
            <p:ph type="ftr" sz="quarter" idx="4"/>
          </p:nvPr>
        </p:nvSpPr>
        <p:spPr bwMode="auto">
          <a:xfrm>
            <a:off x="0" y="9443662"/>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CH" dirty="0"/>
          </a:p>
        </p:txBody>
      </p:sp>
      <p:sp>
        <p:nvSpPr>
          <p:cNvPr id="6151" name="Rectangle 7"/>
          <p:cNvSpPr>
            <a:spLocks noGrp="1" noChangeArrowheads="1"/>
          </p:cNvSpPr>
          <p:nvPr>
            <p:ph type="sldNum" sz="quarter" idx="5"/>
          </p:nvPr>
        </p:nvSpPr>
        <p:spPr bwMode="auto">
          <a:xfrm>
            <a:off x="3858536" y="9443662"/>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7A904FA-23EF-4C48-9391-8F4827E157F6}" type="slidenum">
              <a:rPr lang="de-CH"/>
              <a:pPr>
                <a:defRPr/>
              </a:pPr>
              <a:t>‹Nr.›</a:t>
            </a:fld>
            <a:endParaRPr lang="de-CH" dirty="0"/>
          </a:p>
        </p:txBody>
      </p:sp>
    </p:spTree>
    <p:extLst>
      <p:ext uri="{BB962C8B-B14F-4D97-AF65-F5344CB8AC3E}">
        <p14:creationId xmlns:p14="http://schemas.microsoft.com/office/powerpoint/2010/main" val="131954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Verdana"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Verdana"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Verdana"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Verdana"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Verdana"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Tobias Sommer</a:t>
            </a:r>
          </a:p>
          <a:p>
            <a:r>
              <a:rPr lang="de-CH"/>
              <a:t>Senior Scientest at the University of Applied Sciences in Lucern, Insitute of Building Technology and Energy</a:t>
            </a:r>
          </a:p>
          <a:p>
            <a:r>
              <a:rPr lang="de-CH"/>
              <a:t>Within DeCarbCH leading WP3 on «</a:t>
            </a:r>
            <a:r>
              <a:rPr lang="en-US">
                <a:effectLst/>
              </a:rPr>
              <a:t>Technologies, design, and operation of thermal grids for future energy planning”</a:t>
            </a:r>
            <a:endParaRPr lang="de-CH"/>
          </a:p>
        </p:txBody>
      </p:sp>
      <p:sp>
        <p:nvSpPr>
          <p:cNvPr id="4" name="Foliennummernplatzhalter 3"/>
          <p:cNvSpPr>
            <a:spLocks noGrp="1"/>
          </p:cNvSpPr>
          <p:nvPr>
            <p:ph type="sldNum" sz="quarter" idx="5"/>
          </p:nvPr>
        </p:nvSpPr>
        <p:spPr/>
        <p:txBody>
          <a:bodyPr/>
          <a:lstStyle/>
          <a:p>
            <a:pPr>
              <a:defRPr/>
            </a:pPr>
            <a:fld id="{77A904FA-23EF-4C48-9391-8F4827E157F6}" type="slidenum">
              <a:rPr lang="de-CH" smtClean="0"/>
              <a:pPr>
                <a:defRPr/>
              </a:pPr>
              <a:t>1</a:t>
            </a:fld>
            <a:endParaRPr lang="de-CH" dirty="0"/>
          </a:p>
        </p:txBody>
      </p:sp>
    </p:spTree>
    <p:extLst>
      <p:ext uri="{BB962C8B-B14F-4D97-AF65-F5344CB8AC3E}">
        <p14:creationId xmlns:p14="http://schemas.microsoft.com/office/powerpoint/2010/main" val="2341001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Fig. 7</a:t>
            </a:r>
          </a:p>
        </p:txBody>
      </p:sp>
      <p:sp>
        <p:nvSpPr>
          <p:cNvPr id="4" name="Foliennummernplatzhalter 3"/>
          <p:cNvSpPr>
            <a:spLocks noGrp="1"/>
          </p:cNvSpPr>
          <p:nvPr>
            <p:ph type="sldNum" sz="quarter" idx="5"/>
          </p:nvPr>
        </p:nvSpPr>
        <p:spPr/>
        <p:txBody>
          <a:bodyPr/>
          <a:lstStyle/>
          <a:p>
            <a:pPr>
              <a:defRPr/>
            </a:pPr>
            <a:fld id="{77A904FA-23EF-4C48-9391-8F4827E157F6}" type="slidenum">
              <a:rPr lang="de-CH" smtClean="0"/>
              <a:pPr>
                <a:defRPr/>
              </a:pPr>
              <a:t>20</a:t>
            </a:fld>
            <a:endParaRPr lang="de-CH"/>
          </a:p>
        </p:txBody>
      </p:sp>
    </p:spTree>
    <p:extLst>
      <p:ext uri="{BB962C8B-B14F-4D97-AF65-F5344CB8AC3E}">
        <p14:creationId xmlns:p14="http://schemas.microsoft.com/office/powerpoint/2010/main" val="338134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Training, materials science, high temperature networks, thermodynamics, economy, chemistry, planning, admin, politics, system decision, non-technical topics, optimization</a:t>
            </a:r>
          </a:p>
        </p:txBody>
      </p:sp>
      <p:sp>
        <p:nvSpPr>
          <p:cNvPr id="4" name="Foliennummernplatzhalter 3"/>
          <p:cNvSpPr>
            <a:spLocks noGrp="1"/>
          </p:cNvSpPr>
          <p:nvPr>
            <p:ph type="sldNum" sz="quarter" idx="5"/>
          </p:nvPr>
        </p:nvSpPr>
        <p:spPr/>
        <p:txBody>
          <a:bodyPr/>
          <a:lstStyle/>
          <a:p>
            <a:pPr>
              <a:defRPr/>
            </a:pPr>
            <a:fld id="{77A904FA-23EF-4C48-9391-8F4827E157F6}" type="slidenum">
              <a:rPr lang="de-CH" smtClean="0"/>
              <a:pPr>
                <a:defRPr/>
              </a:pPr>
              <a:t>25</a:t>
            </a:fld>
            <a:endParaRPr lang="de-CH" dirty="0"/>
          </a:p>
        </p:txBody>
      </p:sp>
    </p:spTree>
    <p:extLst>
      <p:ext uri="{BB962C8B-B14F-4D97-AF65-F5344CB8AC3E}">
        <p14:creationId xmlns:p14="http://schemas.microsoft.com/office/powerpoint/2010/main" val="372122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kumimoji="0" lang="de-CH" altLang="de-DE" sz="9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a:t>
            </a:r>
            <a:r>
              <a:rPr kumimoji="0" lang="de-CH" altLang="de-DE" sz="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Übersicht aller thermischen Netze. </a:t>
            </a:r>
            <a:r>
              <a:rPr kumimoji="0" lang="de-CH" altLang="de-DE" sz="9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a:t>
            </a:r>
            <a:r>
              <a:rPr kumimoji="0" lang="de-CH" altLang="de-DE" sz="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Kartenausschnitt aus der Gegend Luzern/Vierwaldstättersee. Das blaue Symbol weisst in diesem Ausschnitt auf Seewassernutzung hin. (</a:t>
            </a:r>
            <a:endParaRPr lang="de-CH"/>
          </a:p>
        </p:txBody>
      </p:sp>
      <p:sp>
        <p:nvSpPr>
          <p:cNvPr id="4" name="Foliennummernplatzhalter 3"/>
          <p:cNvSpPr>
            <a:spLocks noGrp="1"/>
          </p:cNvSpPr>
          <p:nvPr>
            <p:ph type="sldNum" sz="quarter" idx="5"/>
          </p:nvPr>
        </p:nvSpPr>
        <p:spPr/>
        <p:txBody>
          <a:bodyPr/>
          <a:lstStyle/>
          <a:p>
            <a:pPr>
              <a:defRPr/>
            </a:pPr>
            <a:fld id="{77A904FA-23EF-4C48-9391-8F4827E157F6}" type="slidenum">
              <a:rPr lang="de-CH" smtClean="0"/>
              <a:pPr>
                <a:defRPr/>
              </a:pPr>
              <a:t>26</a:t>
            </a:fld>
            <a:endParaRPr lang="de-CH" dirty="0"/>
          </a:p>
        </p:txBody>
      </p:sp>
    </p:spTree>
    <p:extLst>
      <p:ext uri="{BB962C8B-B14F-4D97-AF65-F5344CB8AC3E}">
        <p14:creationId xmlns:p14="http://schemas.microsoft.com/office/powerpoint/2010/main" val="67037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Pic from Summer 2019</a:t>
            </a:r>
          </a:p>
        </p:txBody>
      </p:sp>
      <p:sp>
        <p:nvSpPr>
          <p:cNvPr id="4" name="Foliennummernplatzhalter 3"/>
          <p:cNvSpPr>
            <a:spLocks noGrp="1"/>
          </p:cNvSpPr>
          <p:nvPr>
            <p:ph type="sldNum" sz="quarter" idx="5"/>
          </p:nvPr>
        </p:nvSpPr>
        <p:spPr/>
        <p:txBody>
          <a:bodyPr/>
          <a:lstStyle/>
          <a:p>
            <a:pPr>
              <a:defRPr/>
            </a:pPr>
            <a:fld id="{77A904FA-23EF-4C48-9391-8F4827E157F6}" type="slidenum">
              <a:rPr lang="de-CH" smtClean="0"/>
              <a:pPr>
                <a:defRPr/>
              </a:pPr>
              <a:t>2</a:t>
            </a:fld>
            <a:endParaRPr lang="de-CH" dirty="0"/>
          </a:p>
        </p:txBody>
      </p:sp>
    </p:spTree>
    <p:extLst>
      <p:ext uri="{BB962C8B-B14F-4D97-AF65-F5344CB8AC3E}">
        <p14:creationId xmlns:p14="http://schemas.microsoft.com/office/powerpoint/2010/main" val="310986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Picture of EU</a:t>
            </a:r>
          </a:p>
        </p:txBody>
      </p:sp>
      <p:sp>
        <p:nvSpPr>
          <p:cNvPr id="4" name="Foliennummernplatzhalter 3"/>
          <p:cNvSpPr>
            <a:spLocks noGrp="1"/>
          </p:cNvSpPr>
          <p:nvPr>
            <p:ph type="sldNum" sz="quarter" idx="5"/>
          </p:nvPr>
        </p:nvSpPr>
        <p:spPr/>
        <p:txBody>
          <a:bodyPr/>
          <a:lstStyle/>
          <a:p>
            <a:pPr>
              <a:defRPr/>
            </a:pPr>
            <a:fld id="{77A904FA-23EF-4C48-9391-8F4827E157F6}" type="slidenum">
              <a:rPr lang="de-CH" smtClean="0"/>
              <a:pPr>
                <a:defRPr/>
              </a:pPr>
              <a:t>6</a:t>
            </a:fld>
            <a:endParaRPr lang="de-CH" dirty="0"/>
          </a:p>
        </p:txBody>
      </p:sp>
    </p:spTree>
    <p:extLst>
      <p:ext uri="{BB962C8B-B14F-4D97-AF65-F5344CB8AC3E}">
        <p14:creationId xmlns:p14="http://schemas.microsoft.com/office/powerpoint/2010/main" val="121384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Picture of Switzerland, and reduction to buildings only</a:t>
            </a:r>
          </a:p>
          <a:p>
            <a:r>
              <a:rPr lang="de-CH"/>
              <a:t>Maybe add references to Sres, Chambers</a:t>
            </a:r>
          </a:p>
          <a:p>
            <a:r>
              <a:rPr lang="de-CH"/>
              <a:t>Say insulation decreases emissions by 30 %</a:t>
            </a:r>
          </a:p>
          <a:p>
            <a:r>
              <a:rPr lang="de-CH"/>
              <a:t>Say district heating can cover 30 % of the future heating demand.</a:t>
            </a:r>
          </a:p>
          <a:p>
            <a:endParaRPr lang="de-CH"/>
          </a:p>
          <a:p>
            <a:endParaRPr lang="de-CH"/>
          </a:p>
          <a:p>
            <a:r>
              <a:rPr lang="de-CH"/>
              <a:t>After the insulation refers to 2050. </a:t>
            </a:r>
          </a:p>
          <a:p>
            <a:r>
              <a:rPr lang="de-CH"/>
              <a:t>Then Sres states 38 %</a:t>
            </a:r>
          </a:p>
          <a:p>
            <a:r>
              <a:rPr lang="de-CH"/>
              <a:t>Chambers 53 %. </a:t>
            </a:r>
          </a:p>
        </p:txBody>
      </p:sp>
      <p:sp>
        <p:nvSpPr>
          <p:cNvPr id="4" name="Foliennummernplatzhalter 3"/>
          <p:cNvSpPr>
            <a:spLocks noGrp="1"/>
          </p:cNvSpPr>
          <p:nvPr>
            <p:ph type="sldNum" sz="quarter" idx="5"/>
          </p:nvPr>
        </p:nvSpPr>
        <p:spPr/>
        <p:txBody>
          <a:bodyPr/>
          <a:lstStyle/>
          <a:p>
            <a:pPr>
              <a:defRPr/>
            </a:pPr>
            <a:fld id="{77A904FA-23EF-4C48-9391-8F4827E157F6}" type="slidenum">
              <a:rPr lang="de-CH" smtClean="0"/>
              <a:pPr>
                <a:defRPr/>
              </a:pPr>
              <a:t>7</a:t>
            </a:fld>
            <a:endParaRPr lang="de-CH" dirty="0"/>
          </a:p>
        </p:txBody>
      </p:sp>
    </p:spTree>
    <p:extLst>
      <p:ext uri="{BB962C8B-B14F-4D97-AF65-F5344CB8AC3E}">
        <p14:creationId xmlns:p14="http://schemas.microsoft.com/office/powerpoint/2010/main" val="1532546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Assumption:</a:t>
            </a:r>
          </a:p>
          <a:p>
            <a:r>
              <a:rPr lang="de-CH"/>
              <a:t>Where can we put distric heating, exclusively by renewables.</a:t>
            </a:r>
          </a:p>
        </p:txBody>
      </p:sp>
      <p:sp>
        <p:nvSpPr>
          <p:cNvPr id="4" name="Foliennummernplatzhalter 3"/>
          <p:cNvSpPr>
            <a:spLocks noGrp="1"/>
          </p:cNvSpPr>
          <p:nvPr>
            <p:ph type="sldNum" sz="quarter" idx="5"/>
          </p:nvPr>
        </p:nvSpPr>
        <p:spPr/>
        <p:txBody>
          <a:bodyPr/>
          <a:lstStyle/>
          <a:p>
            <a:pPr>
              <a:defRPr/>
            </a:pPr>
            <a:fld id="{77A904FA-23EF-4C48-9391-8F4827E157F6}" type="slidenum">
              <a:rPr lang="de-CH" smtClean="0"/>
              <a:pPr>
                <a:defRPr/>
              </a:pPr>
              <a:t>8</a:t>
            </a:fld>
            <a:endParaRPr lang="de-CH" dirty="0"/>
          </a:p>
        </p:txBody>
      </p:sp>
    </p:spTree>
    <p:extLst>
      <p:ext uri="{BB962C8B-B14F-4D97-AF65-F5344CB8AC3E}">
        <p14:creationId xmlns:p14="http://schemas.microsoft.com/office/powerpoint/2010/main" val="228582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Biodradable Waste is included but no waste chp</a:t>
            </a:r>
          </a:p>
          <a:p>
            <a:endParaRPr lang="de-CH"/>
          </a:p>
          <a:p>
            <a:r>
              <a:rPr lang="de-CH"/>
              <a:t>In Fernwärme Schweiz: 37 % but KVA (34.5 %) not included</a:t>
            </a:r>
          </a:p>
        </p:txBody>
      </p:sp>
      <p:sp>
        <p:nvSpPr>
          <p:cNvPr id="4" name="Foliennummernplatzhalter 3"/>
          <p:cNvSpPr>
            <a:spLocks noGrp="1"/>
          </p:cNvSpPr>
          <p:nvPr>
            <p:ph type="sldNum" sz="quarter" idx="5"/>
          </p:nvPr>
        </p:nvSpPr>
        <p:spPr/>
        <p:txBody>
          <a:bodyPr/>
          <a:lstStyle/>
          <a:p>
            <a:pPr>
              <a:defRPr/>
            </a:pPr>
            <a:fld id="{77A904FA-23EF-4C48-9391-8F4827E157F6}" type="slidenum">
              <a:rPr lang="de-CH" smtClean="0"/>
              <a:pPr>
                <a:defRPr/>
              </a:pPr>
              <a:t>11</a:t>
            </a:fld>
            <a:endParaRPr lang="de-CH" dirty="0"/>
          </a:p>
        </p:txBody>
      </p:sp>
    </p:spTree>
    <p:extLst>
      <p:ext uri="{BB962C8B-B14F-4D97-AF65-F5344CB8AC3E}">
        <p14:creationId xmlns:p14="http://schemas.microsoft.com/office/powerpoint/2010/main" val="72785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Sres: Increase from 3.4 to 17 TWh</a:t>
            </a:r>
          </a:p>
          <a:p>
            <a:r>
              <a:rPr lang="de-CH"/>
              <a:t>Text CAS Thermische Netze: from 6 to 30 TWh, in the end </a:t>
            </a:r>
          </a:p>
          <a:p>
            <a:endParaRPr lang="de-CH"/>
          </a:p>
          <a:p>
            <a:r>
              <a:rPr lang="de-CH"/>
              <a:t>Currently 5.4 TWh in district heating (Gesamtenergiestatistik, Chambers), Sres says 3.3 TWh</a:t>
            </a:r>
          </a:p>
        </p:txBody>
      </p:sp>
      <p:sp>
        <p:nvSpPr>
          <p:cNvPr id="4" name="Foliennummernplatzhalter 3"/>
          <p:cNvSpPr>
            <a:spLocks noGrp="1"/>
          </p:cNvSpPr>
          <p:nvPr>
            <p:ph type="sldNum" sz="quarter" idx="5"/>
          </p:nvPr>
        </p:nvSpPr>
        <p:spPr/>
        <p:txBody>
          <a:bodyPr/>
          <a:lstStyle/>
          <a:p>
            <a:pPr>
              <a:defRPr/>
            </a:pPr>
            <a:fld id="{77A904FA-23EF-4C48-9391-8F4827E157F6}" type="slidenum">
              <a:rPr lang="de-CH" smtClean="0"/>
              <a:pPr>
                <a:defRPr/>
              </a:pPr>
              <a:t>12</a:t>
            </a:fld>
            <a:endParaRPr lang="de-CH" dirty="0"/>
          </a:p>
        </p:txBody>
      </p:sp>
    </p:spTree>
    <p:extLst>
      <p:ext uri="{BB962C8B-B14F-4D97-AF65-F5344CB8AC3E}">
        <p14:creationId xmlns:p14="http://schemas.microsoft.com/office/powerpoint/2010/main" val="320212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Sres from 3.4 to 17 TWh</a:t>
            </a:r>
          </a:p>
          <a:p>
            <a:r>
              <a:rPr lang="de-CH"/>
              <a:t>Chambers from 5 to 25 TWh</a:t>
            </a:r>
          </a:p>
        </p:txBody>
      </p:sp>
      <p:sp>
        <p:nvSpPr>
          <p:cNvPr id="4" name="Foliennummernplatzhalter 3"/>
          <p:cNvSpPr>
            <a:spLocks noGrp="1"/>
          </p:cNvSpPr>
          <p:nvPr>
            <p:ph type="sldNum" sz="quarter" idx="5"/>
          </p:nvPr>
        </p:nvSpPr>
        <p:spPr/>
        <p:txBody>
          <a:bodyPr/>
          <a:lstStyle/>
          <a:p>
            <a:pPr>
              <a:defRPr/>
            </a:pPr>
            <a:fld id="{77A904FA-23EF-4C48-9391-8F4827E157F6}" type="slidenum">
              <a:rPr lang="de-CH" smtClean="0"/>
              <a:pPr>
                <a:defRPr/>
              </a:pPr>
              <a:t>13</a:t>
            </a:fld>
            <a:endParaRPr lang="de-CH" dirty="0"/>
          </a:p>
        </p:txBody>
      </p:sp>
    </p:spTree>
    <p:extLst>
      <p:ext uri="{BB962C8B-B14F-4D97-AF65-F5344CB8AC3E}">
        <p14:creationId xmlns:p14="http://schemas.microsoft.com/office/powerpoint/2010/main" val="58364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A 5GDHC network is a thermal energy supply grid that uses water or brine as a carrier medium and hybrid substations with Water Source Heat Pumps (WSHP). It operates at temperatures so close to the ground that it is not suitable for direct heating purpose. The low tem- perature of the carrier medium gives the opportunity to exploit directly industrial and urban excess heat and the use of renewable heat sources at low thermal exergy content. The possibility to reverse the operation of the customer substations permits to cover simultaneously and with the same pipelines both the heating and cooling demands of different buildings. Through hybrid substations, 5GDHC technology enhances sector coupling of thermal, electrical and gas grids in a decentralised smart energy system.</a:t>
            </a:r>
            <a:endParaRPr lang="de-CH"/>
          </a:p>
        </p:txBody>
      </p:sp>
      <p:sp>
        <p:nvSpPr>
          <p:cNvPr id="4" name="Foliennummernplatzhalter 3"/>
          <p:cNvSpPr>
            <a:spLocks noGrp="1"/>
          </p:cNvSpPr>
          <p:nvPr>
            <p:ph type="sldNum" sz="quarter" idx="10"/>
          </p:nvPr>
        </p:nvSpPr>
        <p:spPr/>
        <p:txBody>
          <a:bodyPr/>
          <a:lstStyle/>
          <a:p>
            <a:pPr>
              <a:defRPr/>
            </a:pPr>
            <a:fld id="{77A904FA-23EF-4C48-9391-8F4827E157F6}" type="slidenum">
              <a:rPr lang="de-CH" smtClean="0"/>
              <a:pPr>
                <a:defRPr/>
              </a:pPr>
              <a:t>18</a:t>
            </a:fld>
            <a:endParaRPr lang="de-CH" dirty="0"/>
          </a:p>
        </p:txBody>
      </p:sp>
    </p:spTree>
    <p:extLst>
      <p:ext uri="{BB962C8B-B14F-4D97-AF65-F5344CB8AC3E}">
        <p14:creationId xmlns:p14="http://schemas.microsoft.com/office/powerpoint/2010/main" val="1612526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5FAEB04-6210-4E05-90F2-C2D213412C46}"/>
              </a:ext>
            </a:extLst>
          </p:cNvPr>
          <p:cNvPicPr>
            <a:picLocks noChangeAspect="1"/>
          </p:cNvPicPr>
          <p:nvPr userDrawn="1"/>
        </p:nvPicPr>
        <p:blipFill rotWithShape="1">
          <a:blip r:embed="rId2"/>
          <a:srcRect l="3677"/>
          <a:stretch/>
        </p:blipFill>
        <p:spPr>
          <a:xfrm>
            <a:off x="7092280" y="51470"/>
            <a:ext cx="1886502" cy="746825"/>
          </a:xfrm>
          <a:prstGeom prst="rect">
            <a:avLst/>
          </a:prstGeom>
        </p:spPr>
      </p:pic>
    </p:spTree>
    <p:extLst>
      <p:ext uri="{BB962C8B-B14F-4D97-AF65-F5344CB8AC3E}">
        <p14:creationId xmlns:p14="http://schemas.microsoft.com/office/powerpoint/2010/main" val="3920175854"/>
      </p:ext>
    </p:extLst>
  </p:cSld>
  <p:clrMapOvr>
    <a:masterClrMapping/>
  </p:clrMapOvr>
  <p:extLst>
    <p:ext uri="{DCECCB84-F9BA-43D5-87BE-67443E8EF086}">
      <p15:sldGuideLst xmlns:p15="http://schemas.microsoft.com/office/powerpoint/2012/main">
        <p15:guide id="1" orient="horz" pos="2492" userDrawn="1">
          <p15:clr>
            <a:srgbClr val="FBAE40"/>
          </p15:clr>
        </p15:guide>
        <p15:guide id="2" pos="2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8E050A2D-FAF3-45CF-B73E-B3475EDB0F60}" type="slidenum">
              <a:rPr lang="de-CH" smtClean="0"/>
              <a:pPr>
                <a:defRPr/>
              </a:pPr>
              <a:t>‹Nr.›</a:t>
            </a:fld>
            <a:r>
              <a:rPr lang="de-CH" dirty="0"/>
              <a:t>, </a:t>
            </a:r>
            <a:fld id="{0483D060-B025-4ACE-962A-23BAB8DEC0FD}" type="datetime1">
              <a:rPr lang="de-CH" smtClean="0"/>
              <a:pPr>
                <a:defRPr/>
              </a:pPr>
              <a:t>22.12.2021</a:t>
            </a:fld>
            <a:endParaRPr lang="de-CH" dirty="0"/>
          </a:p>
        </p:txBody>
      </p:sp>
      <p:pic>
        <p:nvPicPr>
          <p:cNvPr id="5" name="Grafik 4">
            <a:extLst>
              <a:ext uri="{FF2B5EF4-FFF2-40B4-BE49-F238E27FC236}">
                <a16:creationId xmlns:a16="http://schemas.microsoft.com/office/drawing/2014/main" id="{828D1471-18F6-41D8-BF53-9B2346C02D8D}"/>
              </a:ext>
            </a:extLst>
          </p:cNvPr>
          <p:cNvPicPr>
            <a:picLocks noChangeAspect="1"/>
          </p:cNvPicPr>
          <p:nvPr userDrawn="1"/>
        </p:nvPicPr>
        <p:blipFill>
          <a:blip r:embed="rId3"/>
          <a:stretch>
            <a:fillRect/>
          </a:stretch>
        </p:blipFill>
        <p:spPr>
          <a:xfrm>
            <a:off x="7057259" y="51470"/>
            <a:ext cx="1958510" cy="746825"/>
          </a:xfrm>
          <a:prstGeom prst="rect">
            <a:avLst/>
          </a:prstGeom>
        </p:spPr>
      </p:pic>
    </p:spTree>
    <p:extLst>
      <p:ext uri="{BB962C8B-B14F-4D97-AF65-F5344CB8AC3E}">
        <p14:creationId xmlns:p14="http://schemas.microsoft.com/office/powerpoint/2010/main" val="309168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de-DE"/>
              <a:t>Mastertitelformat bearbeiten</a:t>
            </a:r>
            <a:endParaRPr lang="de-CH" dirty="0"/>
          </a:p>
        </p:txBody>
      </p:sp>
      <p:sp>
        <p:nvSpPr>
          <p:cNvPr id="3" name="Content Placeholder 2"/>
          <p:cNvSpPr>
            <a:spLocks noGrp="1"/>
          </p:cNvSpPr>
          <p:nvPr>
            <p:ph idx="1"/>
            <p:custDataLst>
              <p:tags r:id="rId2"/>
            </p:custDataLst>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Rectangle 6"/>
          <p:cNvSpPr>
            <a:spLocks noGrp="1" noChangeArrowheads="1"/>
          </p:cNvSpPr>
          <p:nvPr>
            <p:ph type="sldNum" sz="quarter" idx="10"/>
            <p:custDataLst>
              <p:tags r:id="rId3"/>
            </p:custDataLst>
          </p:nvPr>
        </p:nvSpPr>
        <p:spPr>
          <a:ln/>
        </p:spPr>
        <p:txBody>
          <a:bodyPr/>
          <a:lstStyle>
            <a:lvl1pPr>
              <a:defRPr/>
            </a:lvl1pPr>
          </a:lstStyle>
          <a:p>
            <a:pPr>
              <a:defRPr/>
            </a:pPr>
            <a:fld id="{8E050A2D-FAF3-45CF-B73E-B3475EDB0F60}" type="slidenum">
              <a:rPr lang="de-CH" smtClean="0"/>
              <a:pPr>
                <a:defRPr/>
              </a:pPr>
              <a:t>‹Nr.›</a:t>
            </a:fld>
            <a:r>
              <a:rPr lang="de-CH" dirty="0"/>
              <a:t>, </a:t>
            </a:r>
            <a:fld id="{0483D060-B025-4ACE-962A-23BAB8DEC0FD}" type="datetime1">
              <a:rPr lang="de-CH" smtClean="0"/>
              <a:pPr>
                <a:defRPr/>
              </a:pPr>
              <a:t>22.12.2021</a:t>
            </a:fld>
            <a:endParaRPr lang="de-CH" dirty="0"/>
          </a:p>
        </p:txBody>
      </p:sp>
    </p:spTree>
    <p:extLst>
      <p:ext uri="{BB962C8B-B14F-4D97-AF65-F5344CB8AC3E}">
        <p14:creationId xmlns:p14="http://schemas.microsoft.com/office/powerpoint/2010/main" val="363111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custDataLst>
              <p:tags r:id="rId5"/>
            </p:custDataLst>
          </p:nvPr>
        </p:nvSpPr>
        <p:spPr bwMode="auto">
          <a:xfrm>
            <a:off x="647701" y="519113"/>
            <a:ext cx="8169275" cy="64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p>
            <a:pPr lvl="0"/>
            <a:r>
              <a:rPr lang="de-DE" altLang="de-DE"/>
              <a:t>Titelmasterformat durch Klicken bearbeiten</a:t>
            </a:r>
            <a:endParaRPr lang="de-CH" altLang="de-DE" dirty="0"/>
          </a:p>
        </p:txBody>
      </p:sp>
      <p:sp>
        <p:nvSpPr>
          <p:cNvPr id="1028" name="Rectangle 3"/>
          <p:cNvSpPr>
            <a:spLocks noGrp="1" noChangeArrowheads="1"/>
          </p:cNvSpPr>
          <p:nvPr>
            <p:ph type="body" idx="1"/>
            <p:custDataLst>
              <p:tags r:id="rId6"/>
            </p:custDataLst>
          </p:nvPr>
        </p:nvSpPr>
        <p:spPr bwMode="auto">
          <a:xfrm>
            <a:off x="647701" y="1348980"/>
            <a:ext cx="8169275" cy="306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p>
            <a:pPr lvl="0"/>
            <a:r>
              <a:rPr lang="de-DE" altLang="de-DE"/>
              <a:t>Formatvorlagen des Textmasters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de-CH" altLang="de-DE" dirty="0"/>
          </a:p>
        </p:txBody>
      </p:sp>
      <p:sp>
        <p:nvSpPr>
          <p:cNvPr id="1029" name="Text Box 9"/>
          <p:cNvSpPr txBox="1">
            <a:spLocks noChangeArrowheads="1"/>
          </p:cNvSpPr>
          <p:nvPr>
            <p:custDataLst>
              <p:tags r:id="rId7"/>
            </p:custDataLst>
          </p:nvPr>
        </p:nvSpPr>
        <p:spPr bwMode="auto">
          <a:xfrm>
            <a:off x="642938" y="4839891"/>
            <a:ext cx="2705100" cy="20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de-CH" sz="525" dirty="0"/>
              <a:t>Folie</a:t>
            </a:r>
          </a:p>
        </p:txBody>
      </p:sp>
      <p:sp>
        <p:nvSpPr>
          <p:cNvPr id="1030" name="Rectangle 6"/>
          <p:cNvSpPr>
            <a:spLocks noGrp="1" noChangeArrowheads="1"/>
          </p:cNvSpPr>
          <p:nvPr>
            <p:ph type="sldNum" sz="quarter" idx="4"/>
            <p:custDataLst>
              <p:tags r:id="rId8"/>
            </p:custDataLst>
          </p:nvPr>
        </p:nvSpPr>
        <p:spPr bwMode="auto">
          <a:xfrm>
            <a:off x="899593" y="4839891"/>
            <a:ext cx="8107883" cy="30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54000" rIns="72000" bIns="72000" numCol="1" anchor="t" anchorCtr="0" compatLnSpc="1">
            <a:prstTxWarp prst="textNoShape">
              <a:avLst/>
            </a:prstTxWarp>
          </a:bodyPr>
          <a:lstStyle>
            <a:lvl1pPr>
              <a:defRPr sz="525"/>
            </a:lvl1pPr>
          </a:lstStyle>
          <a:p>
            <a:pPr>
              <a:defRPr/>
            </a:pPr>
            <a:fld id="{25EE6612-218D-42A8-9A86-0933C19657E4}" type="slidenum">
              <a:rPr lang="de-CH" smtClean="0"/>
              <a:pPr>
                <a:defRPr/>
              </a:pPr>
              <a:t>‹Nr.›</a:t>
            </a:fld>
            <a:r>
              <a:rPr lang="de-CH" dirty="0"/>
              <a:t>, </a:t>
            </a:r>
            <a:fld id="{3EC17CAA-0DF3-4DC9-9336-214A8E71B29B}" type="datetime1">
              <a:rPr lang="de-CH" smtClean="0"/>
              <a:pPr>
                <a:defRPr/>
              </a:pPr>
              <a:t>22.12.2021</a:t>
            </a:fld>
            <a:endParaRPr lang="de-CH" dirty="0"/>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32" r:id="rId3"/>
  </p:sldLayoutIdLst>
  <p:hf hdr="0" ftr="0"/>
  <p:txStyles>
    <p:titleStyle>
      <a:lvl1pPr algn="l" rtl="0" eaLnBrk="1" fontAlgn="base" hangingPunct="1">
        <a:spcBef>
          <a:spcPct val="0"/>
        </a:spcBef>
        <a:spcAft>
          <a:spcPct val="0"/>
        </a:spcAft>
        <a:defRPr sz="1200" b="1">
          <a:solidFill>
            <a:schemeClr val="tx2"/>
          </a:solidFill>
          <a:latin typeface="+mj-lt"/>
          <a:ea typeface="+mj-ea"/>
          <a:cs typeface="+mj-cs"/>
        </a:defRPr>
      </a:lvl1pPr>
      <a:lvl2pPr algn="l" rtl="0" eaLnBrk="1" fontAlgn="base" hangingPunct="1">
        <a:spcBef>
          <a:spcPct val="0"/>
        </a:spcBef>
        <a:spcAft>
          <a:spcPct val="0"/>
        </a:spcAft>
        <a:defRPr sz="1200" b="1">
          <a:solidFill>
            <a:schemeClr val="tx2"/>
          </a:solidFill>
          <a:latin typeface="Verdana" pitchFamily="34" charset="0"/>
        </a:defRPr>
      </a:lvl2pPr>
      <a:lvl3pPr algn="l" rtl="0" eaLnBrk="1" fontAlgn="base" hangingPunct="1">
        <a:spcBef>
          <a:spcPct val="0"/>
        </a:spcBef>
        <a:spcAft>
          <a:spcPct val="0"/>
        </a:spcAft>
        <a:defRPr sz="1200" b="1">
          <a:solidFill>
            <a:schemeClr val="tx2"/>
          </a:solidFill>
          <a:latin typeface="Verdana" pitchFamily="34" charset="0"/>
        </a:defRPr>
      </a:lvl3pPr>
      <a:lvl4pPr algn="l" rtl="0" eaLnBrk="1" fontAlgn="base" hangingPunct="1">
        <a:spcBef>
          <a:spcPct val="0"/>
        </a:spcBef>
        <a:spcAft>
          <a:spcPct val="0"/>
        </a:spcAft>
        <a:defRPr sz="1200" b="1">
          <a:solidFill>
            <a:schemeClr val="tx2"/>
          </a:solidFill>
          <a:latin typeface="Verdana" pitchFamily="34" charset="0"/>
        </a:defRPr>
      </a:lvl4pPr>
      <a:lvl5pPr algn="l" rtl="0" eaLnBrk="1" fontAlgn="base" hangingPunct="1">
        <a:spcBef>
          <a:spcPct val="0"/>
        </a:spcBef>
        <a:spcAft>
          <a:spcPct val="0"/>
        </a:spcAft>
        <a:defRPr sz="1200" b="1">
          <a:solidFill>
            <a:schemeClr val="tx2"/>
          </a:solidFill>
          <a:latin typeface="Verdana" pitchFamily="34" charset="0"/>
        </a:defRPr>
      </a:lvl5pPr>
      <a:lvl6pPr marL="342900" algn="l" rtl="0" eaLnBrk="1" fontAlgn="base" hangingPunct="1">
        <a:spcBef>
          <a:spcPct val="0"/>
        </a:spcBef>
        <a:spcAft>
          <a:spcPct val="0"/>
        </a:spcAft>
        <a:defRPr sz="1200" b="1">
          <a:solidFill>
            <a:schemeClr val="tx2"/>
          </a:solidFill>
          <a:latin typeface="Verdana" pitchFamily="34" charset="0"/>
        </a:defRPr>
      </a:lvl6pPr>
      <a:lvl7pPr marL="685800" algn="l" rtl="0" eaLnBrk="1" fontAlgn="base" hangingPunct="1">
        <a:spcBef>
          <a:spcPct val="0"/>
        </a:spcBef>
        <a:spcAft>
          <a:spcPct val="0"/>
        </a:spcAft>
        <a:defRPr sz="1200" b="1">
          <a:solidFill>
            <a:schemeClr val="tx2"/>
          </a:solidFill>
          <a:latin typeface="Verdana" pitchFamily="34" charset="0"/>
        </a:defRPr>
      </a:lvl7pPr>
      <a:lvl8pPr marL="1028700" algn="l" rtl="0" eaLnBrk="1" fontAlgn="base" hangingPunct="1">
        <a:spcBef>
          <a:spcPct val="0"/>
        </a:spcBef>
        <a:spcAft>
          <a:spcPct val="0"/>
        </a:spcAft>
        <a:defRPr sz="1200" b="1">
          <a:solidFill>
            <a:schemeClr val="tx2"/>
          </a:solidFill>
          <a:latin typeface="Verdana" pitchFamily="34" charset="0"/>
        </a:defRPr>
      </a:lvl8pPr>
      <a:lvl9pPr marL="1371600" algn="l" rtl="0" eaLnBrk="1" fontAlgn="base" hangingPunct="1">
        <a:spcBef>
          <a:spcPct val="0"/>
        </a:spcBef>
        <a:spcAft>
          <a:spcPct val="0"/>
        </a:spcAft>
        <a:defRPr sz="1200" b="1">
          <a:solidFill>
            <a:schemeClr val="tx2"/>
          </a:solidFill>
          <a:latin typeface="Verdana" pitchFamily="34" charset="0"/>
        </a:defRPr>
      </a:lvl9pPr>
    </p:titleStyle>
    <p:bodyStyle>
      <a:lvl1pPr marL="136922" indent="-136922" algn="l" rtl="0" eaLnBrk="1" fontAlgn="base" hangingPunct="1">
        <a:spcBef>
          <a:spcPct val="0"/>
        </a:spcBef>
        <a:spcAft>
          <a:spcPct val="0"/>
        </a:spcAft>
        <a:buChar char="-"/>
        <a:defRPr sz="1200">
          <a:solidFill>
            <a:schemeClr val="tx1"/>
          </a:solidFill>
          <a:latin typeface="+mn-lt"/>
          <a:ea typeface="+mn-ea"/>
          <a:cs typeface="+mn-cs"/>
        </a:defRPr>
      </a:lvl1pPr>
      <a:lvl2pPr marL="404813" indent="-144066" algn="l" rtl="0" eaLnBrk="1" fontAlgn="base" hangingPunct="1">
        <a:spcBef>
          <a:spcPct val="0"/>
        </a:spcBef>
        <a:spcAft>
          <a:spcPct val="0"/>
        </a:spcAft>
        <a:buChar char="-"/>
        <a:defRPr sz="1200">
          <a:solidFill>
            <a:schemeClr val="tx1"/>
          </a:solidFill>
          <a:latin typeface="+mn-lt"/>
        </a:defRPr>
      </a:lvl2pPr>
      <a:lvl3pPr marL="679847" indent="-144066" algn="l" rtl="0" eaLnBrk="1" fontAlgn="base" hangingPunct="1">
        <a:spcBef>
          <a:spcPct val="0"/>
        </a:spcBef>
        <a:spcAft>
          <a:spcPct val="0"/>
        </a:spcAft>
        <a:buChar char="-"/>
        <a:defRPr sz="1200">
          <a:solidFill>
            <a:schemeClr val="tx1"/>
          </a:solidFill>
          <a:latin typeface="+mn-lt"/>
        </a:defRPr>
      </a:lvl3pPr>
      <a:lvl4pPr marL="946547" indent="-136922" algn="l" rtl="0" eaLnBrk="1" fontAlgn="base" hangingPunct="1">
        <a:spcBef>
          <a:spcPct val="0"/>
        </a:spcBef>
        <a:spcAft>
          <a:spcPct val="0"/>
        </a:spcAft>
        <a:buChar char="-"/>
        <a:defRPr sz="1200">
          <a:solidFill>
            <a:schemeClr val="tx1"/>
          </a:solidFill>
          <a:latin typeface="+mn-lt"/>
        </a:defRPr>
      </a:lvl4pPr>
      <a:lvl5pPr marL="1214438" indent="-136922" algn="l" rtl="0" eaLnBrk="1" fontAlgn="base" hangingPunct="1">
        <a:spcBef>
          <a:spcPct val="0"/>
        </a:spcBef>
        <a:spcAft>
          <a:spcPct val="0"/>
        </a:spcAft>
        <a:buChar char="-"/>
        <a:defRPr sz="1200">
          <a:solidFill>
            <a:schemeClr val="tx1"/>
          </a:solidFill>
          <a:latin typeface="+mn-lt"/>
        </a:defRPr>
      </a:lvl5pPr>
      <a:lvl6pPr marL="1557338" indent="-136922" algn="l" rtl="0" eaLnBrk="1" fontAlgn="base" hangingPunct="1">
        <a:spcBef>
          <a:spcPct val="0"/>
        </a:spcBef>
        <a:spcAft>
          <a:spcPct val="0"/>
        </a:spcAft>
        <a:buChar char="-"/>
        <a:defRPr sz="1200">
          <a:solidFill>
            <a:schemeClr val="tx1"/>
          </a:solidFill>
          <a:latin typeface="+mn-lt"/>
        </a:defRPr>
      </a:lvl6pPr>
      <a:lvl7pPr marL="1900238" indent="-136922" algn="l" rtl="0" eaLnBrk="1" fontAlgn="base" hangingPunct="1">
        <a:spcBef>
          <a:spcPct val="0"/>
        </a:spcBef>
        <a:spcAft>
          <a:spcPct val="0"/>
        </a:spcAft>
        <a:buChar char="-"/>
        <a:defRPr sz="1200">
          <a:solidFill>
            <a:schemeClr val="tx1"/>
          </a:solidFill>
          <a:latin typeface="+mn-lt"/>
        </a:defRPr>
      </a:lvl7pPr>
      <a:lvl8pPr marL="2243138" indent="-136922" algn="l" rtl="0" eaLnBrk="1" fontAlgn="base" hangingPunct="1">
        <a:spcBef>
          <a:spcPct val="0"/>
        </a:spcBef>
        <a:spcAft>
          <a:spcPct val="0"/>
        </a:spcAft>
        <a:buChar char="-"/>
        <a:defRPr sz="1200">
          <a:solidFill>
            <a:schemeClr val="tx1"/>
          </a:solidFill>
          <a:latin typeface="+mn-lt"/>
        </a:defRPr>
      </a:lvl8pPr>
      <a:lvl9pPr marL="2586038" indent="-136922" algn="l" rtl="0" eaLnBrk="1" fontAlgn="base" hangingPunct="1">
        <a:spcBef>
          <a:spcPct val="0"/>
        </a:spcBef>
        <a:spcAft>
          <a:spcPct val="0"/>
        </a:spcAft>
        <a:buChar char="-"/>
        <a:defRPr sz="1200">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s://map.geo.admin.ch/"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A1166E1-8259-4E04-9F86-746A13240511}"/>
              </a:ext>
            </a:extLst>
          </p:cNvPr>
          <p:cNvPicPr>
            <a:picLocks noChangeAspect="1"/>
          </p:cNvPicPr>
          <p:nvPr/>
        </p:nvPicPr>
        <p:blipFill>
          <a:blip r:embed="rId3"/>
          <a:stretch>
            <a:fillRect/>
          </a:stretch>
        </p:blipFill>
        <p:spPr>
          <a:xfrm>
            <a:off x="0" y="3571121"/>
            <a:ext cx="9144000" cy="1457642"/>
          </a:xfrm>
          <a:prstGeom prst="rect">
            <a:avLst/>
          </a:prstGeom>
        </p:spPr>
      </p:pic>
      <p:pic>
        <p:nvPicPr>
          <p:cNvPr id="8" name="Grafik 7">
            <a:extLst>
              <a:ext uri="{FF2B5EF4-FFF2-40B4-BE49-F238E27FC236}">
                <a16:creationId xmlns:a16="http://schemas.microsoft.com/office/drawing/2014/main" id="{5AB4549E-6A05-486E-B773-CEE81267ED3A}"/>
              </a:ext>
            </a:extLst>
          </p:cNvPr>
          <p:cNvPicPr>
            <a:picLocks noChangeAspect="1"/>
          </p:cNvPicPr>
          <p:nvPr/>
        </p:nvPicPr>
        <p:blipFill>
          <a:blip r:embed="rId4"/>
          <a:stretch>
            <a:fillRect/>
          </a:stretch>
        </p:blipFill>
        <p:spPr>
          <a:xfrm>
            <a:off x="7092280" y="114737"/>
            <a:ext cx="1966130" cy="762066"/>
          </a:xfrm>
          <a:prstGeom prst="rect">
            <a:avLst/>
          </a:prstGeom>
        </p:spPr>
      </p:pic>
      <p:sp>
        <p:nvSpPr>
          <p:cNvPr id="6" name="Titel 9">
            <a:extLst>
              <a:ext uri="{FF2B5EF4-FFF2-40B4-BE49-F238E27FC236}">
                <a16:creationId xmlns:a16="http://schemas.microsoft.com/office/drawing/2014/main" id="{D1213932-D8AB-48B1-9187-AA9D50472BB6}"/>
              </a:ext>
            </a:extLst>
          </p:cNvPr>
          <p:cNvSpPr txBox="1">
            <a:spLocks/>
          </p:cNvSpPr>
          <p:nvPr/>
        </p:nvSpPr>
        <p:spPr>
          <a:xfrm>
            <a:off x="323528" y="1712218"/>
            <a:ext cx="7272808" cy="571500"/>
          </a:xfrm>
          <a:prstGeom prst="rect">
            <a:avLst/>
          </a:prstGeom>
        </p:spPr>
        <p:txBody>
          <a:bodyPr/>
          <a:lstStyle>
            <a:lvl1pPr algn="l" rtl="0" eaLnBrk="1" fontAlgn="base" hangingPunct="1">
              <a:spcBef>
                <a:spcPct val="0"/>
              </a:spcBef>
              <a:spcAft>
                <a:spcPct val="0"/>
              </a:spcAft>
              <a:defRPr sz="1200" b="1">
                <a:solidFill>
                  <a:schemeClr val="tx2"/>
                </a:solidFill>
                <a:latin typeface="+mj-lt"/>
                <a:ea typeface="+mj-ea"/>
                <a:cs typeface="+mj-cs"/>
              </a:defRPr>
            </a:lvl1pPr>
            <a:lvl2pPr algn="l" rtl="0" eaLnBrk="1" fontAlgn="base" hangingPunct="1">
              <a:spcBef>
                <a:spcPct val="0"/>
              </a:spcBef>
              <a:spcAft>
                <a:spcPct val="0"/>
              </a:spcAft>
              <a:defRPr sz="1200" b="1">
                <a:solidFill>
                  <a:schemeClr val="tx2"/>
                </a:solidFill>
                <a:latin typeface="Verdana" pitchFamily="34" charset="0"/>
              </a:defRPr>
            </a:lvl2pPr>
            <a:lvl3pPr algn="l" rtl="0" eaLnBrk="1" fontAlgn="base" hangingPunct="1">
              <a:spcBef>
                <a:spcPct val="0"/>
              </a:spcBef>
              <a:spcAft>
                <a:spcPct val="0"/>
              </a:spcAft>
              <a:defRPr sz="1200" b="1">
                <a:solidFill>
                  <a:schemeClr val="tx2"/>
                </a:solidFill>
                <a:latin typeface="Verdana" pitchFamily="34" charset="0"/>
              </a:defRPr>
            </a:lvl3pPr>
            <a:lvl4pPr algn="l" rtl="0" eaLnBrk="1" fontAlgn="base" hangingPunct="1">
              <a:spcBef>
                <a:spcPct val="0"/>
              </a:spcBef>
              <a:spcAft>
                <a:spcPct val="0"/>
              </a:spcAft>
              <a:defRPr sz="1200" b="1">
                <a:solidFill>
                  <a:schemeClr val="tx2"/>
                </a:solidFill>
                <a:latin typeface="Verdana" pitchFamily="34" charset="0"/>
              </a:defRPr>
            </a:lvl4pPr>
            <a:lvl5pPr algn="l" rtl="0" eaLnBrk="1" fontAlgn="base" hangingPunct="1">
              <a:spcBef>
                <a:spcPct val="0"/>
              </a:spcBef>
              <a:spcAft>
                <a:spcPct val="0"/>
              </a:spcAft>
              <a:defRPr sz="1200" b="1">
                <a:solidFill>
                  <a:schemeClr val="tx2"/>
                </a:solidFill>
                <a:latin typeface="Verdana" pitchFamily="34" charset="0"/>
              </a:defRPr>
            </a:lvl5pPr>
            <a:lvl6pPr marL="342900" algn="l" rtl="0" eaLnBrk="1" fontAlgn="base" hangingPunct="1">
              <a:spcBef>
                <a:spcPct val="0"/>
              </a:spcBef>
              <a:spcAft>
                <a:spcPct val="0"/>
              </a:spcAft>
              <a:defRPr sz="1200" b="1">
                <a:solidFill>
                  <a:schemeClr val="tx2"/>
                </a:solidFill>
                <a:latin typeface="Verdana" pitchFamily="34" charset="0"/>
              </a:defRPr>
            </a:lvl6pPr>
            <a:lvl7pPr marL="685800" algn="l" rtl="0" eaLnBrk="1" fontAlgn="base" hangingPunct="1">
              <a:spcBef>
                <a:spcPct val="0"/>
              </a:spcBef>
              <a:spcAft>
                <a:spcPct val="0"/>
              </a:spcAft>
              <a:defRPr sz="1200" b="1">
                <a:solidFill>
                  <a:schemeClr val="tx2"/>
                </a:solidFill>
                <a:latin typeface="Verdana" pitchFamily="34" charset="0"/>
              </a:defRPr>
            </a:lvl7pPr>
            <a:lvl8pPr marL="1028700" algn="l" rtl="0" eaLnBrk="1" fontAlgn="base" hangingPunct="1">
              <a:spcBef>
                <a:spcPct val="0"/>
              </a:spcBef>
              <a:spcAft>
                <a:spcPct val="0"/>
              </a:spcAft>
              <a:defRPr sz="1200" b="1">
                <a:solidFill>
                  <a:schemeClr val="tx2"/>
                </a:solidFill>
                <a:latin typeface="Verdana" pitchFamily="34" charset="0"/>
              </a:defRPr>
            </a:lvl8pPr>
            <a:lvl9pPr marL="1371600" algn="l" rtl="0" eaLnBrk="1" fontAlgn="base" hangingPunct="1">
              <a:spcBef>
                <a:spcPct val="0"/>
              </a:spcBef>
              <a:spcAft>
                <a:spcPct val="0"/>
              </a:spcAft>
              <a:defRPr sz="1200" b="1">
                <a:solidFill>
                  <a:schemeClr val="tx2"/>
                </a:solidFill>
                <a:latin typeface="Verdana" pitchFamily="34" charset="0"/>
              </a:defRPr>
            </a:lvl9pPr>
          </a:lstStyle>
          <a:p>
            <a:r>
              <a:rPr lang="en-US" sz="2800" b="0" kern="0">
                <a:solidFill>
                  <a:schemeClr val="tx1"/>
                </a:solidFill>
                <a:latin typeface="Arial" panose="020B0604020202020204" pitchFamily="34" charset="0"/>
                <a:cs typeface="Arial" panose="020B0604020202020204" pitchFamily="34" charset="0"/>
              </a:rPr>
              <a:t>Thermal Networks – Challenges and Outlook</a:t>
            </a:r>
            <a:endParaRPr lang="de-CH" sz="2800" b="0" kern="0" dirty="0">
              <a:solidFill>
                <a:schemeClr val="tx1"/>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E83C9AAD-7068-40F7-83A4-99A27027A326}"/>
              </a:ext>
            </a:extLst>
          </p:cNvPr>
          <p:cNvSpPr txBox="1"/>
          <p:nvPr/>
        </p:nvSpPr>
        <p:spPr>
          <a:xfrm>
            <a:off x="323256" y="2260126"/>
            <a:ext cx="4736874" cy="311624"/>
          </a:xfrm>
          <a:prstGeom prst="rect">
            <a:avLst/>
          </a:prstGeom>
          <a:noFill/>
        </p:spPr>
        <p:txBody>
          <a:bodyPr wrap="none" rtlCol="0">
            <a:spAutoFit/>
          </a:bodyPr>
          <a:lstStyle/>
          <a:p>
            <a:r>
              <a:rPr lang="de-CH"/>
              <a:t>Tobias Sommer, Senior Research Associate, HSLU</a:t>
            </a:r>
          </a:p>
        </p:txBody>
      </p:sp>
      <p:pic>
        <p:nvPicPr>
          <p:cNvPr id="7" name="Grafik 6">
            <a:extLst>
              <a:ext uri="{FF2B5EF4-FFF2-40B4-BE49-F238E27FC236}">
                <a16:creationId xmlns:a16="http://schemas.microsoft.com/office/drawing/2014/main" id="{E81A8E20-5F7F-48B7-AFC5-47FF39CFC3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4430" y="2318916"/>
            <a:ext cx="766579" cy="1021346"/>
          </a:xfrm>
          <a:prstGeom prst="rect">
            <a:avLst/>
          </a:prstGeom>
        </p:spPr>
      </p:pic>
      <p:pic>
        <p:nvPicPr>
          <p:cNvPr id="9" name="Grafik 8">
            <a:extLst>
              <a:ext uri="{FF2B5EF4-FFF2-40B4-BE49-F238E27FC236}">
                <a16:creationId xmlns:a16="http://schemas.microsoft.com/office/drawing/2014/main" id="{56728BFC-1266-4710-8782-D88A65AC0E64}"/>
              </a:ext>
            </a:extLst>
          </p:cNvPr>
          <p:cNvPicPr>
            <a:picLocks noChangeAspect="1"/>
          </p:cNvPicPr>
          <p:nvPr/>
        </p:nvPicPr>
        <p:blipFill>
          <a:blip r:embed="rId6"/>
          <a:stretch>
            <a:fillRect/>
          </a:stretch>
        </p:blipFill>
        <p:spPr>
          <a:xfrm>
            <a:off x="7657256" y="2364662"/>
            <a:ext cx="757770" cy="975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6BD5E32-520C-412A-B305-9D30CEA41A97}"/>
              </a:ext>
            </a:extLst>
          </p:cNvPr>
          <p:cNvSpPr>
            <a:spLocks noGrp="1"/>
          </p:cNvSpPr>
          <p:nvPr>
            <p:ph type="dt" sz="half" idx="10"/>
          </p:nvPr>
        </p:nvSpPr>
        <p:spPr/>
        <p:txBody>
          <a:bodyPr/>
          <a:lstStyle/>
          <a:p>
            <a:fld id="{727A1E8B-9AB2-492C-9D2B-4144EFCCD797}" type="datetime1">
              <a:rPr lang="en-US" smtClean="0"/>
              <a:t>12/22/2021</a:t>
            </a:fld>
            <a:endParaRPr lang="en-US"/>
          </a:p>
        </p:txBody>
      </p:sp>
      <p:sp>
        <p:nvSpPr>
          <p:cNvPr id="5" name="Foliennummernplatzhalter 4">
            <a:extLst>
              <a:ext uri="{FF2B5EF4-FFF2-40B4-BE49-F238E27FC236}">
                <a16:creationId xmlns:a16="http://schemas.microsoft.com/office/drawing/2014/main" id="{F4B84B20-B650-4285-947C-1DA0A891DF58}"/>
              </a:ext>
            </a:extLst>
          </p:cNvPr>
          <p:cNvSpPr>
            <a:spLocks noGrp="1"/>
          </p:cNvSpPr>
          <p:nvPr>
            <p:ph type="sldNum" sz="quarter" idx="11"/>
          </p:nvPr>
        </p:nvSpPr>
        <p:spPr>
          <a:xfrm>
            <a:off x="9329464" y="6453336"/>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52379B-9CAE-46F6-8FB8-9D4A676E6B3F}" type="slidenum">
              <a:rPr lang="en-US" smtClean="0"/>
              <a:pPr/>
              <a:t>10</a:t>
            </a:fld>
            <a:endParaRPr lang="en-US"/>
          </a:p>
        </p:txBody>
      </p:sp>
      <p:pic>
        <p:nvPicPr>
          <p:cNvPr id="7" name="Grafik 6">
            <a:extLst>
              <a:ext uri="{FF2B5EF4-FFF2-40B4-BE49-F238E27FC236}">
                <a16:creationId xmlns:a16="http://schemas.microsoft.com/office/drawing/2014/main" id="{B357E3FF-F1DC-4B07-A00E-7733CC107F08}"/>
              </a:ext>
            </a:extLst>
          </p:cNvPr>
          <p:cNvPicPr>
            <a:picLocks noChangeAspect="1"/>
          </p:cNvPicPr>
          <p:nvPr/>
        </p:nvPicPr>
        <p:blipFill rotWithShape="1">
          <a:blip r:embed="rId2"/>
          <a:srcRect l="2429" t="12390" r="32802" b="5654"/>
          <a:stretch/>
        </p:blipFill>
        <p:spPr>
          <a:xfrm>
            <a:off x="1468499" y="123478"/>
            <a:ext cx="7051849" cy="3958025"/>
          </a:xfrm>
          <a:prstGeom prst="rect">
            <a:avLst/>
          </a:prstGeom>
          <a:ln>
            <a:solidFill>
              <a:schemeClr val="tx1"/>
            </a:solidFill>
          </a:ln>
        </p:spPr>
      </p:pic>
      <p:sp>
        <p:nvSpPr>
          <p:cNvPr id="9" name="Textfeld 8">
            <a:extLst>
              <a:ext uri="{FF2B5EF4-FFF2-40B4-BE49-F238E27FC236}">
                <a16:creationId xmlns:a16="http://schemas.microsoft.com/office/drawing/2014/main" id="{37BA20F2-0A26-4DE1-965D-BA85ACF4E367}"/>
              </a:ext>
            </a:extLst>
          </p:cNvPr>
          <p:cNvSpPr txBox="1"/>
          <p:nvPr/>
        </p:nvSpPr>
        <p:spPr>
          <a:xfrm>
            <a:off x="3641461" y="4129921"/>
            <a:ext cx="2520279" cy="861774"/>
          </a:xfrm>
          <a:prstGeom prst="rect">
            <a:avLst/>
          </a:prstGeom>
          <a:noFill/>
        </p:spPr>
        <p:txBody>
          <a:bodyPr wrap="square">
            <a:spAutoFit/>
          </a:bodyPr>
          <a:lstStyle/>
          <a:p>
            <a:r>
              <a:rPr lang="en-US" sz="1000"/>
              <a:t>IRENA. Renewable energy in district heating and cooling: A sector roadmap for REmap. Abu Dhabi: International Renewable Energy Agency; 2017.</a:t>
            </a:r>
            <a:endParaRPr lang="de-CH" sz="1000"/>
          </a:p>
        </p:txBody>
      </p:sp>
      <p:sp>
        <p:nvSpPr>
          <p:cNvPr id="8" name="Textfeld 7">
            <a:extLst>
              <a:ext uri="{FF2B5EF4-FFF2-40B4-BE49-F238E27FC236}">
                <a16:creationId xmlns:a16="http://schemas.microsoft.com/office/drawing/2014/main" id="{C0A37721-DA92-4D01-914B-9D7A51DD954D}"/>
              </a:ext>
            </a:extLst>
          </p:cNvPr>
          <p:cNvSpPr txBox="1"/>
          <p:nvPr/>
        </p:nvSpPr>
        <p:spPr>
          <a:xfrm>
            <a:off x="6309990" y="4371950"/>
            <a:ext cx="2731022" cy="553998"/>
          </a:xfrm>
          <a:prstGeom prst="rect">
            <a:avLst/>
          </a:prstGeom>
          <a:noFill/>
        </p:spPr>
        <p:txBody>
          <a:bodyPr wrap="square">
            <a:spAutoFit/>
          </a:bodyPr>
          <a:lstStyle/>
          <a:p>
            <a:r>
              <a:rPr lang="de-DE" sz="1000">
                <a:effectLst/>
              </a:rPr>
              <a:t>BFE. Schweizerische Gesamtenergiestatistik 2019. Bundesamt für Energie BFE; 2020.</a:t>
            </a:r>
            <a:endParaRPr lang="de-CH" sz="1000"/>
          </a:p>
        </p:txBody>
      </p:sp>
      <p:sp>
        <p:nvSpPr>
          <p:cNvPr id="3" name="Pfeil: nach unten 2">
            <a:extLst>
              <a:ext uri="{FF2B5EF4-FFF2-40B4-BE49-F238E27FC236}">
                <a16:creationId xmlns:a16="http://schemas.microsoft.com/office/drawing/2014/main" id="{8FE0958C-04B8-49C1-968C-9015DBB829D0}"/>
              </a:ext>
            </a:extLst>
          </p:cNvPr>
          <p:cNvSpPr/>
          <p:nvPr/>
        </p:nvSpPr>
        <p:spPr>
          <a:xfrm rot="10800000">
            <a:off x="6067238" y="3798983"/>
            <a:ext cx="216024" cy="8236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extfeld 1">
            <a:extLst>
              <a:ext uri="{FF2B5EF4-FFF2-40B4-BE49-F238E27FC236}">
                <a16:creationId xmlns:a16="http://schemas.microsoft.com/office/drawing/2014/main" id="{6EC5676D-A9C0-4571-A7E9-67888961AEC3}"/>
              </a:ext>
            </a:extLst>
          </p:cNvPr>
          <p:cNvSpPr txBox="1"/>
          <p:nvPr/>
        </p:nvSpPr>
        <p:spPr>
          <a:xfrm rot="16200000">
            <a:off x="5789537" y="2595288"/>
            <a:ext cx="710451" cy="276999"/>
          </a:xfrm>
          <a:prstGeom prst="rect">
            <a:avLst/>
          </a:prstGeom>
          <a:noFill/>
        </p:spPr>
        <p:txBody>
          <a:bodyPr wrap="none" rtlCol="0">
            <a:spAutoFit/>
          </a:bodyPr>
          <a:lstStyle/>
          <a:p>
            <a:r>
              <a:rPr lang="de-CH" sz="1200"/>
              <a:t>to 9 %</a:t>
            </a:r>
          </a:p>
        </p:txBody>
      </p:sp>
      <p:sp>
        <p:nvSpPr>
          <p:cNvPr id="13" name="Textfeld 12">
            <a:extLst>
              <a:ext uri="{FF2B5EF4-FFF2-40B4-BE49-F238E27FC236}">
                <a16:creationId xmlns:a16="http://schemas.microsoft.com/office/drawing/2014/main" id="{ECC60D0B-79F7-489E-B202-1C16BA50CB78}"/>
              </a:ext>
            </a:extLst>
          </p:cNvPr>
          <p:cNvSpPr txBox="1"/>
          <p:nvPr/>
        </p:nvSpPr>
        <p:spPr>
          <a:xfrm>
            <a:off x="1835696" y="4237475"/>
            <a:ext cx="1524328" cy="553998"/>
          </a:xfrm>
          <a:prstGeom prst="rect">
            <a:avLst/>
          </a:prstGeom>
          <a:noFill/>
        </p:spPr>
        <p:txBody>
          <a:bodyPr wrap="square">
            <a:spAutoFit/>
          </a:bodyPr>
          <a:lstStyle>
            <a:defPPr>
              <a:defRPr lang="en-GB"/>
            </a:defPPr>
            <a:lvl1pPr>
              <a:defRPr sz="1000"/>
            </a:lvl1pPr>
          </a:lstStyle>
          <a:p>
            <a:r>
              <a:rPr lang="de-CH"/>
              <a:t>FernwärmeSchweiz. Jahresbericht 2020. 2021</a:t>
            </a:r>
          </a:p>
        </p:txBody>
      </p:sp>
      <p:sp>
        <p:nvSpPr>
          <p:cNvPr id="14" name="Textfeld 13">
            <a:extLst>
              <a:ext uri="{FF2B5EF4-FFF2-40B4-BE49-F238E27FC236}">
                <a16:creationId xmlns:a16="http://schemas.microsoft.com/office/drawing/2014/main" id="{2CAF0054-6C33-44B7-A7E9-02F80FF42788}"/>
              </a:ext>
            </a:extLst>
          </p:cNvPr>
          <p:cNvSpPr txBox="1"/>
          <p:nvPr/>
        </p:nvSpPr>
        <p:spPr>
          <a:xfrm>
            <a:off x="6354755" y="1628356"/>
            <a:ext cx="1320746" cy="750205"/>
          </a:xfrm>
          <a:prstGeom prst="rect">
            <a:avLst/>
          </a:prstGeom>
          <a:noFill/>
        </p:spPr>
        <p:txBody>
          <a:bodyPr wrap="none" rtlCol="0">
            <a:spAutoFit/>
          </a:bodyPr>
          <a:lstStyle/>
          <a:p>
            <a:r>
              <a:rPr lang="de-CH"/>
              <a:t>Increase by </a:t>
            </a:r>
          </a:p>
          <a:p>
            <a:r>
              <a:rPr lang="de-CH"/>
              <a:t>factor 2 to 3</a:t>
            </a:r>
          </a:p>
          <a:p>
            <a:r>
              <a:rPr lang="de-CH"/>
              <a:t>realistic</a:t>
            </a:r>
          </a:p>
        </p:txBody>
      </p:sp>
    </p:spTree>
    <p:extLst>
      <p:ext uri="{BB962C8B-B14F-4D97-AF65-F5344CB8AC3E}">
        <p14:creationId xmlns:p14="http://schemas.microsoft.com/office/powerpoint/2010/main" val="258753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3" grpId="0" animBg="1"/>
      <p:bldP spid="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0BC24780-4C06-4548-B59B-ABB213C6592F}"/>
              </a:ext>
            </a:extLst>
          </p:cNvPr>
          <p:cNvSpPr>
            <a:spLocks noGrp="1"/>
          </p:cNvSpPr>
          <p:nvPr>
            <p:ph type="dt" sz="half" idx="10"/>
          </p:nvPr>
        </p:nvSpPr>
        <p:spPr/>
        <p:txBody>
          <a:bodyPr/>
          <a:lstStyle/>
          <a:p>
            <a:fld id="{171A83E0-EC94-4433-9E48-F32F99ECE3CF}" type="datetime1">
              <a:rPr lang="en-US" smtClean="0"/>
              <a:t>12/22/2021</a:t>
            </a:fld>
            <a:endParaRPr lang="en-US"/>
          </a:p>
        </p:txBody>
      </p:sp>
      <p:sp>
        <p:nvSpPr>
          <p:cNvPr id="5" name="Foliennummernplatzhalter 4">
            <a:extLst>
              <a:ext uri="{FF2B5EF4-FFF2-40B4-BE49-F238E27FC236}">
                <a16:creationId xmlns:a16="http://schemas.microsoft.com/office/drawing/2014/main" id="{EE017BA7-C5E0-4F83-A161-EE649EFC278E}"/>
              </a:ext>
            </a:extLst>
          </p:cNvPr>
          <p:cNvSpPr>
            <a:spLocks noGrp="1"/>
          </p:cNvSpPr>
          <p:nvPr>
            <p:ph type="sldNum" sz="quarter" idx="11"/>
          </p:nvPr>
        </p:nvSpPr>
        <p:spPr>
          <a:xfrm>
            <a:off x="9329464" y="6453336"/>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52379B-9CAE-46F6-8FB8-9D4A676E6B3F}" type="slidenum">
              <a:rPr lang="en-US" smtClean="0"/>
              <a:pPr/>
              <a:t>11</a:t>
            </a:fld>
            <a:endParaRPr lang="en-US"/>
          </a:p>
        </p:txBody>
      </p:sp>
      <p:pic>
        <p:nvPicPr>
          <p:cNvPr id="7" name="Grafik 6">
            <a:extLst>
              <a:ext uri="{FF2B5EF4-FFF2-40B4-BE49-F238E27FC236}">
                <a16:creationId xmlns:a16="http://schemas.microsoft.com/office/drawing/2014/main" id="{B1B97C0B-7479-4A1B-B3E5-3D1FD0C79F2C}"/>
              </a:ext>
            </a:extLst>
          </p:cNvPr>
          <p:cNvPicPr>
            <a:picLocks noChangeAspect="1"/>
          </p:cNvPicPr>
          <p:nvPr/>
        </p:nvPicPr>
        <p:blipFill rotWithShape="1">
          <a:blip r:embed="rId3"/>
          <a:srcRect l="1711" t="12914" r="34636" b="20763"/>
          <a:stretch/>
        </p:blipFill>
        <p:spPr>
          <a:xfrm>
            <a:off x="2411760" y="20992"/>
            <a:ext cx="6674106" cy="4815857"/>
          </a:xfrm>
          <a:prstGeom prst="rect">
            <a:avLst/>
          </a:prstGeom>
          <a:ln>
            <a:solidFill>
              <a:schemeClr val="tx1"/>
            </a:solidFill>
          </a:ln>
        </p:spPr>
      </p:pic>
      <p:sp>
        <p:nvSpPr>
          <p:cNvPr id="6" name="Pfeil: nach unten 5">
            <a:extLst>
              <a:ext uri="{FF2B5EF4-FFF2-40B4-BE49-F238E27FC236}">
                <a16:creationId xmlns:a16="http://schemas.microsoft.com/office/drawing/2014/main" id="{D59E6A62-5DF5-42DE-9E60-CF36059B901D}"/>
              </a:ext>
            </a:extLst>
          </p:cNvPr>
          <p:cNvSpPr/>
          <p:nvPr/>
        </p:nvSpPr>
        <p:spPr>
          <a:xfrm rot="10800000">
            <a:off x="6588224" y="4199607"/>
            <a:ext cx="144016" cy="7920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A33B79F7-BEC1-4AF9-AC73-7F0EFD1FB847}"/>
              </a:ext>
            </a:extLst>
          </p:cNvPr>
          <p:cNvSpPr txBox="1"/>
          <p:nvPr/>
        </p:nvSpPr>
        <p:spPr>
          <a:xfrm>
            <a:off x="58134" y="4243855"/>
            <a:ext cx="2279080" cy="861774"/>
          </a:xfrm>
          <a:prstGeom prst="rect">
            <a:avLst/>
          </a:prstGeom>
          <a:solidFill>
            <a:schemeClr val="bg1"/>
          </a:solidFill>
        </p:spPr>
        <p:txBody>
          <a:bodyPr wrap="square">
            <a:spAutoFit/>
          </a:bodyPr>
          <a:lstStyle/>
          <a:p>
            <a:r>
              <a:rPr lang="en-US" sz="1000"/>
              <a:t>IRENA. Renewable energy in district heating and cooling: A sector roadmap for REmap. Abu Dhabi: International Renewable Energy Agency; 2017.</a:t>
            </a:r>
            <a:endParaRPr lang="de-CH" sz="1000"/>
          </a:p>
        </p:txBody>
      </p:sp>
      <p:pic>
        <p:nvPicPr>
          <p:cNvPr id="10" name="Grafik 9">
            <a:extLst>
              <a:ext uri="{FF2B5EF4-FFF2-40B4-BE49-F238E27FC236}">
                <a16:creationId xmlns:a16="http://schemas.microsoft.com/office/drawing/2014/main" id="{3BD41A06-EAE1-4048-84BC-3A9690785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06" y="123478"/>
            <a:ext cx="5581438" cy="3775348"/>
          </a:xfrm>
          <a:prstGeom prst="rect">
            <a:avLst/>
          </a:prstGeom>
        </p:spPr>
      </p:pic>
    </p:spTree>
    <p:extLst>
      <p:ext uri="{BB962C8B-B14F-4D97-AF65-F5344CB8AC3E}">
        <p14:creationId xmlns:p14="http://schemas.microsoft.com/office/powerpoint/2010/main" val="293296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DC93F90-F125-41F8-A9AD-1A573AB56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032" y="-287476"/>
            <a:ext cx="5143500" cy="5143500"/>
          </a:xfrm>
          <a:prstGeom prst="rect">
            <a:avLst/>
          </a:prstGeom>
        </p:spPr>
      </p:pic>
      <p:sp>
        <p:nvSpPr>
          <p:cNvPr id="4" name="Foliennummernplatzhalter 3">
            <a:extLst>
              <a:ext uri="{FF2B5EF4-FFF2-40B4-BE49-F238E27FC236}">
                <a16:creationId xmlns:a16="http://schemas.microsoft.com/office/drawing/2014/main" id="{0A5FD1FF-1D2D-4B49-8F2C-61871E7BBEAA}"/>
              </a:ext>
            </a:extLst>
          </p:cNvPr>
          <p:cNvSpPr>
            <a:spLocks noGrp="1"/>
          </p:cNvSpPr>
          <p:nvPr>
            <p:ph type="sldNum" sz="quarter" idx="10"/>
          </p:nvPr>
        </p:nvSpPr>
        <p:spPr/>
        <p:txBody>
          <a:bodyPr/>
          <a:lstStyle/>
          <a:p>
            <a:pPr>
              <a:defRPr/>
            </a:pPr>
            <a:fld id="{8E050A2D-FAF3-45CF-B73E-B3475EDB0F60}" type="slidenum">
              <a:rPr lang="de-CH" smtClean="0"/>
              <a:pPr>
                <a:defRPr/>
              </a:pPr>
              <a:t>12</a:t>
            </a:fld>
            <a:r>
              <a:rPr lang="de-CH"/>
              <a:t>, </a:t>
            </a:r>
            <a:fld id="{0483D060-B025-4ACE-962A-23BAB8DEC0FD}" type="datetime1">
              <a:rPr lang="de-CH" smtClean="0"/>
              <a:pPr>
                <a:defRPr/>
              </a:pPr>
              <a:t>22.12.2021</a:t>
            </a:fld>
            <a:endParaRPr lang="de-CH" dirty="0"/>
          </a:p>
        </p:txBody>
      </p:sp>
      <p:cxnSp>
        <p:nvCxnSpPr>
          <p:cNvPr id="3" name="Gerade Verbindung mit Pfeil 2">
            <a:extLst>
              <a:ext uri="{FF2B5EF4-FFF2-40B4-BE49-F238E27FC236}">
                <a16:creationId xmlns:a16="http://schemas.microsoft.com/office/drawing/2014/main" id="{76A149A0-8BA7-4F33-8911-D02EF3398BFC}"/>
              </a:ext>
            </a:extLst>
          </p:cNvPr>
          <p:cNvCxnSpPr>
            <a:cxnSpLocks/>
          </p:cNvCxnSpPr>
          <p:nvPr/>
        </p:nvCxnSpPr>
        <p:spPr>
          <a:xfrm flipV="1">
            <a:off x="4283968" y="3003798"/>
            <a:ext cx="2088232" cy="8609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4FB39098-AAEC-463A-A020-B71F9F33B06D}"/>
              </a:ext>
            </a:extLst>
          </p:cNvPr>
          <p:cNvPicPr>
            <a:picLocks noChangeAspect="1"/>
          </p:cNvPicPr>
          <p:nvPr/>
        </p:nvPicPr>
        <p:blipFill rotWithShape="1">
          <a:blip r:embed="rId4"/>
          <a:srcRect l="1711" t="12914" r="34636" b="20763"/>
          <a:stretch/>
        </p:blipFill>
        <p:spPr>
          <a:xfrm>
            <a:off x="7137532" y="3803733"/>
            <a:ext cx="1783601" cy="1286999"/>
          </a:xfrm>
          <a:prstGeom prst="rect">
            <a:avLst/>
          </a:prstGeom>
          <a:ln>
            <a:solidFill>
              <a:schemeClr val="tx1"/>
            </a:solidFill>
          </a:ln>
        </p:spPr>
      </p:pic>
      <p:pic>
        <p:nvPicPr>
          <p:cNvPr id="16" name="Grafik 15">
            <a:extLst>
              <a:ext uri="{FF2B5EF4-FFF2-40B4-BE49-F238E27FC236}">
                <a16:creationId xmlns:a16="http://schemas.microsoft.com/office/drawing/2014/main" id="{EA7E04A1-3430-448D-98DF-5A301DAB0ECF}"/>
              </a:ext>
            </a:extLst>
          </p:cNvPr>
          <p:cNvPicPr>
            <a:picLocks noChangeAspect="1"/>
          </p:cNvPicPr>
          <p:nvPr/>
        </p:nvPicPr>
        <p:blipFill rotWithShape="1">
          <a:blip r:embed="rId5"/>
          <a:srcRect l="2429" t="12390" r="32802" b="5654"/>
          <a:stretch/>
        </p:blipFill>
        <p:spPr>
          <a:xfrm>
            <a:off x="165677" y="123478"/>
            <a:ext cx="1796111" cy="1008112"/>
          </a:xfrm>
          <a:prstGeom prst="rect">
            <a:avLst/>
          </a:prstGeom>
          <a:ln>
            <a:solidFill>
              <a:schemeClr val="tx1"/>
            </a:solidFill>
          </a:ln>
        </p:spPr>
      </p:pic>
      <p:sp>
        <p:nvSpPr>
          <p:cNvPr id="17" name="Pfeil: nach rechts 16">
            <a:extLst>
              <a:ext uri="{FF2B5EF4-FFF2-40B4-BE49-F238E27FC236}">
                <a16:creationId xmlns:a16="http://schemas.microsoft.com/office/drawing/2014/main" id="{C31DE2A5-71F3-4B45-93D4-39D1012F6A68}"/>
              </a:ext>
            </a:extLst>
          </p:cNvPr>
          <p:cNvSpPr/>
          <p:nvPr/>
        </p:nvSpPr>
        <p:spPr>
          <a:xfrm>
            <a:off x="2578402" y="3884812"/>
            <a:ext cx="4176464" cy="72008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solidFill>
                  <a:schemeClr val="tx1"/>
                </a:solidFill>
              </a:rPr>
              <a:t>Temperature reduction</a:t>
            </a:r>
          </a:p>
        </p:txBody>
      </p:sp>
      <p:sp>
        <p:nvSpPr>
          <p:cNvPr id="18" name="Pfeil: nach rechts 17">
            <a:extLst>
              <a:ext uri="{FF2B5EF4-FFF2-40B4-BE49-F238E27FC236}">
                <a16:creationId xmlns:a16="http://schemas.microsoft.com/office/drawing/2014/main" id="{5C702C45-F136-49ED-A0C0-82CF1E41391D}"/>
              </a:ext>
            </a:extLst>
          </p:cNvPr>
          <p:cNvSpPr/>
          <p:nvPr/>
        </p:nvSpPr>
        <p:spPr>
          <a:xfrm rot="16200000">
            <a:off x="673131" y="1651746"/>
            <a:ext cx="3746053" cy="72008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solidFill>
                  <a:schemeClr val="tx1"/>
                </a:solidFill>
              </a:rPr>
              <a:t>Build more networks</a:t>
            </a:r>
          </a:p>
        </p:txBody>
      </p:sp>
    </p:spTree>
    <p:extLst>
      <p:ext uri="{BB962C8B-B14F-4D97-AF65-F5344CB8AC3E}">
        <p14:creationId xmlns:p14="http://schemas.microsoft.com/office/powerpoint/2010/main" val="388478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67340C8-62B2-447E-95BC-BB750CAD86A1}"/>
              </a:ext>
            </a:extLst>
          </p:cNvPr>
          <p:cNvSpPr>
            <a:spLocks noGrp="1"/>
          </p:cNvSpPr>
          <p:nvPr>
            <p:ph type="sldNum" sz="quarter" idx="10"/>
          </p:nvPr>
        </p:nvSpPr>
        <p:spPr/>
        <p:txBody>
          <a:bodyPr/>
          <a:lstStyle/>
          <a:p>
            <a:pPr>
              <a:defRPr/>
            </a:pPr>
            <a:fld id="{8E050A2D-FAF3-45CF-B73E-B3475EDB0F60}" type="slidenum">
              <a:rPr lang="de-CH" smtClean="0"/>
              <a:pPr>
                <a:defRPr/>
              </a:pPr>
              <a:t>13</a:t>
            </a:fld>
            <a:r>
              <a:rPr lang="de-CH"/>
              <a:t>, </a:t>
            </a:r>
            <a:fld id="{0483D060-B025-4ACE-962A-23BAB8DEC0FD}" type="datetime1">
              <a:rPr lang="de-CH" smtClean="0"/>
              <a:pPr>
                <a:defRPr/>
              </a:pPr>
              <a:t>22.12.2021</a:t>
            </a:fld>
            <a:endParaRPr lang="de-CH" dirty="0"/>
          </a:p>
        </p:txBody>
      </p:sp>
      <p:sp>
        <p:nvSpPr>
          <p:cNvPr id="7" name="Textfeld 6">
            <a:extLst>
              <a:ext uri="{FF2B5EF4-FFF2-40B4-BE49-F238E27FC236}">
                <a16:creationId xmlns:a16="http://schemas.microsoft.com/office/drawing/2014/main" id="{DD03A26A-4B04-46BC-9A84-D0485806F2C7}"/>
              </a:ext>
            </a:extLst>
          </p:cNvPr>
          <p:cNvSpPr txBox="1"/>
          <p:nvPr/>
        </p:nvSpPr>
        <p:spPr>
          <a:xfrm>
            <a:off x="2724464" y="420165"/>
            <a:ext cx="6264696" cy="1569660"/>
          </a:xfrm>
          <a:prstGeom prst="rect">
            <a:avLst/>
          </a:prstGeom>
          <a:noFill/>
        </p:spPr>
        <p:txBody>
          <a:bodyPr wrap="square">
            <a:spAutoFit/>
          </a:bodyPr>
          <a:lstStyle/>
          <a:p>
            <a:r>
              <a:rPr lang="de-CH" sz="3200" b="1"/>
              <a:t>Factor of 2 to 3 </a:t>
            </a:r>
            <a:r>
              <a:rPr lang="de-CH" sz="3200"/>
              <a:t>increase in district heating realistic for Switzerland</a:t>
            </a:r>
          </a:p>
        </p:txBody>
      </p:sp>
      <p:sp>
        <p:nvSpPr>
          <p:cNvPr id="8" name="Pfeil: nach rechts 7">
            <a:extLst>
              <a:ext uri="{FF2B5EF4-FFF2-40B4-BE49-F238E27FC236}">
                <a16:creationId xmlns:a16="http://schemas.microsoft.com/office/drawing/2014/main" id="{359CAE91-92C4-46BD-A291-06A38ADCB4EA}"/>
              </a:ext>
            </a:extLst>
          </p:cNvPr>
          <p:cNvSpPr/>
          <p:nvPr/>
        </p:nvSpPr>
        <p:spPr>
          <a:xfrm>
            <a:off x="1331640" y="3723878"/>
            <a:ext cx="4176464" cy="72008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solidFill>
                  <a:schemeClr val="tx1"/>
                </a:solidFill>
              </a:rPr>
              <a:t>Temperature reduction</a:t>
            </a:r>
          </a:p>
        </p:txBody>
      </p:sp>
      <p:sp>
        <p:nvSpPr>
          <p:cNvPr id="9" name="Pfeil: nach rechts 8">
            <a:extLst>
              <a:ext uri="{FF2B5EF4-FFF2-40B4-BE49-F238E27FC236}">
                <a16:creationId xmlns:a16="http://schemas.microsoft.com/office/drawing/2014/main" id="{048AA427-EB5A-4101-9B26-FEF463EE20DB}"/>
              </a:ext>
            </a:extLst>
          </p:cNvPr>
          <p:cNvSpPr/>
          <p:nvPr/>
        </p:nvSpPr>
        <p:spPr>
          <a:xfrm rot="16200000">
            <a:off x="-901427" y="1664427"/>
            <a:ext cx="3746053" cy="72008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solidFill>
                  <a:schemeClr val="tx1"/>
                </a:solidFill>
              </a:rPr>
              <a:t>Build more networks</a:t>
            </a:r>
          </a:p>
        </p:txBody>
      </p:sp>
      <p:cxnSp>
        <p:nvCxnSpPr>
          <p:cNvPr id="10" name="Gerade Verbindung mit Pfeil 9">
            <a:extLst>
              <a:ext uri="{FF2B5EF4-FFF2-40B4-BE49-F238E27FC236}">
                <a16:creationId xmlns:a16="http://schemas.microsoft.com/office/drawing/2014/main" id="{387BFD86-A42F-403A-AE55-03CFBA613BA7}"/>
              </a:ext>
            </a:extLst>
          </p:cNvPr>
          <p:cNvCxnSpPr>
            <a:cxnSpLocks/>
          </p:cNvCxnSpPr>
          <p:nvPr/>
        </p:nvCxnSpPr>
        <p:spPr>
          <a:xfrm flipV="1">
            <a:off x="1763688" y="2218893"/>
            <a:ext cx="864096" cy="12869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14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F2F2C0B-97DC-4730-9A0C-964F43C96433}"/>
              </a:ext>
            </a:extLst>
          </p:cNvPr>
          <p:cNvSpPr>
            <a:spLocks noGrp="1"/>
          </p:cNvSpPr>
          <p:nvPr>
            <p:ph type="sldNum" sz="quarter" idx="10"/>
          </p:nvPr>
        </p:nvSpPr>
        <p:spPr>
          <a:xfrm>
            <a:off x="899593" y="4860429"/>
            <a:ext cx="8107883" cy="303609"/>
          </a:xfrm>
        </p:spPr>
        <p:txBody>
          <a:bodyPr/>
          <a:lstStyle/>
          <a:p>
            <a:pPr>
              <a:defRPr/>
            </a:pPr>
            <a:fld id="{8E050A2D-FAF3-45CF-B73E-B3475EDB0F60}" type="slidenum">
              <a:rPr lang="de-CH" smtClean="0"/>
              <a:pPr>
                <a:defRPr/>
              </a:pPr>
              <a:t>14</a:t>
            </a:fld>
            <a:r>
              <a:rPr lang="de-CH"/>
              <a:t>, </a:t>
            </a:r>
            <a:fld id="{0483D060-B025-4ACE-962A-23BAB8DEC0FD}" type="datetime1">
              <a:rPr lang="de-CH" smtClean="0"/>
              <a:pPr>
                <a:defRPr/>
              </a:pPr>
              <a:t>22.12.2021</a:t>
            </a:fld>
            <a:endParaRPr lang="de-CH" dirty="0"/>
          </a:p>
        </p:txBody>
      </p:sp>
      <p:sp>
        <p:nvSpPr>
          <p:cNvPr id="6" name="Textfeld 5">
            <a:extLst>
              <a:ext uri="{FF2B5EF4-FFF2-40B4-BE49-F238E27FC236}">
                <a16:creationId xmlns:a16="http://schemas.microsoft.com/office/drawing/2014/main" id="{F3652150-2BF2-455C-9CD7-0F7625DDDC10}"/>
              </a:ext>
            </a:extLst>
          </p:cNvPr>
          <p:cNvSpPr txBox="1"/>
          <p:nvPr/>
        </p:nvSpPr>
        <p:spPr>
          <a:xfrm>
            <a:off x="1043608" y="1540698"/>
            <a:ext cx="7344816" cy="2062103"/>
          </a:xfrm>
          <a:prstGeom prst="rect">
            <a:avLst/>
          </a:prstGeom>
          <a:noFill/>
        </p:spPr>
        <p:txBody>
          <a:bodyPr wrap="square">
            <a:spAutoFit/>
          </a:bodyPr>
          <a:lstStyle/>
          <a:p>
            <a:r>
              <a:rPr lang="de-CH" sz="3200">
                <a:solidFill>
                  <a:schemeClr val="bg1"/>
                </a:solidFill>
              </a:rPr>
              <a:t>DeCarbCH, WP03</a:t>
            </a:r>
          </a:p>
          <a:p>
            <a:r>
              <a:rPr lang="de-CH" sz="3200" b="1">
                <a:solidFill>
                  <a:schemeClr val="bg1"/>
                </a:solidFill>
              </a:rPr>
              <a:t>Technologies, design, and operation of thermal grids for future energy planning</a:t>
            </a:r>
          </a:p>
        </p:txBody>
      </p:sp>
    </p:spTree>
    <p:extLst>
      <p:ext uri="{BB962C8B-B14F-4D97-AF65-F5344CB8AC3E}">
        <p14:creationId xmlns:p14="http://schemas.microsoft.com/office/powerpoint/2010/main" val="1895537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CB0E38C-FBDF-4F0C-AB97-71E5D37A5287}"/>
              </a:ext>
            </a:extLst>
          </p:cNvPr>
          <p:cNvPicPr>
            <a:picLocks noChangeAspect="1"/>
          </p:cNvPicPr>
          <p:nvPr/>
        </p:nvPicPr>
        <p:blipFill>
          <a:blip r:embed="rId2"/>
          <a:stretch>
            <a:fillRect/>
          </a:stretch>
        </p:blipFill>
        <p:spPr>
          <a:xfrm>
            <a:off x="251520" y="267493"/>
            <a:ext cx="8568952" cy="3528915"/>
          </a:xfrm>
          <a:prstGeom prst="rect">
            <a:avLst/>
          </a:prstGeom>
        </p:spPr>
      </p:pic>
      <p:sp>
        <p:nvSpPr>
          <p:cNvPr id="4" name="Textfeld 3">
            <a:extLst>
              <a:ext uri="{FF2B5EF4-FFF2-40B4-BE49-F238E27FC236}">
                <a16:creationId xmlns:a16="http://schemas.microsoft.com/office/drawing/2014/main" id="{084003B3-C8DD-4FAB-8B3B-C5F7FC0D5CDE}"/>
              </a:ext>
            </a:extLst>
          </p:cNvPr>
          <p:cNvSpPr txBox="1"/>
          <p:nvPr/>
        </p:nvSpPr>
        <p:spPr>
          <a:xfrm>
            <a:off x="7380312" y="3796408"/>
            <a:ext cx="1334020" cy="256865"/>
          </a:xfrm>
          <a:prstGeom prst="rect">
            <a:avLst/>
          </a:prstGeom>
          <a:noFill/>
        </p:spPr>
        <p:txBody>
          <a:bodyPr wrap="none" rtlCol="0">
            <a:spAutoFit/>
          </a:bodyPr>
          <a:lstStyle/>
          <a:p>
            <a:r>
              <a:rPr lang="de-CH" sz="1069"/>
              <a:t>Patrik Rust, EWL</a:t>
            </a:r>
          </a:p>
        </p:txBody>
      </p:sp>
      <p:pic>
        <p:nvPicPr>
          <p:cNvPr id="5" name="Grafik 4">
            <a:extLst>
              <a:ext uri="{FF2B5EF4-FFF2-40B4-BE49-F238E27FC236}">
                <a16:creationId xmlns:a16="http://schemas.microsoft.com/office/drawing/2014/main" id="{F3CC25A7-B01E-443E-892E-6696C9DF1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796408"/>
            <a:ext cx="2185284" cy="1229222"/>
          </a:xfrm>
          <a:prstGeom prst="rect">
            <a:avLst/>
          </a:prstGeom>
        </p:spPr>
      </p:pic>
    </p:spTree>
    <p:extLst>
      <p:ext uri="{BB962C8B-B14F-4D97-AF65-F5344CB8AC3E}">
        <p14:creationId xmlns:p14="http://schemas.microsoft.com/office/powerpoint/2010/main" val="2457592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5CDCEFC-B40F-4C90-B27C-5B1C019F6C21}"/>
              </a:ext>
            </a:extLst>
          </p:cNvPr>
          <p:cNvPicPr>
            <a:picLocks noChangeAspect="1"/>
          </p:cNvPicPr>
          <p:nvPr/>
        </p:nvPicPr>
        <p:blipFill>
          <a:blip r:embed="rId2"/>
          <a:stretch>
            <a:fillRect/>
          </a:stretch>
        </p:blipFill>
        <p:spPr>
          <a:xfrm>
            <a:off x="251520" y="123478"/>
            <a:ext cx="7488832" cy="4739074"/>
          </a:xfrm>
          <a:prstGeom prst="rect">
            <a:avLst/>
          </a:prstGeom>
        </p:spPr>
      </p:pic>
      <p:sp>
        <p:nvSpPr>
          <p:cNvPr id="5" name="Textfeld 4">
            <a:extLst>
              <a:ext uri="{FF2B5EF4-FFF2-40B4-BE49-F238E27FC236}">
                <a16:creationId xmlns:a16="http://schemas.microsoft.com/office/drawing/2014/main" id="{5B330E97-B62F-4222-A3CC-74297707C4F7}"/>
              </a:ext>
            </a:extLst>
          </p:cNvPr>
          <p:cNvSpPr txBox="1"/>
          <p:nvPr/>
        </p:nvSpPr>
        <p:spPr>
          <a:xfrm>
            <a:off x="7596336" y="3727878"/>
            <a:ext cx="1618562" cy="1408591"/>
          </a:xfrm>
          <a:prstGeom prst="rect">
            <a:avLst/>
          </a:prstGeom>
          <a:noFill/>
        </p:spPr>
        <p:txBody>
          <a:bodyPr wrap="square">
            <a:spAutoFit/>
          </a:bodyPr>
          <a:lstStyle/>
          <a:p>
            <a:r>
              <a:rPr lang="de-CH" sz="1069"/>
              <a:t>Wirtz M, Kivilip L, Remmen P, Müller D. Quantifying Demand Balancing in Bidirectional Low Temperature Networks. Energy Build 2020. </a:t>
            </a:r>
          </a:p>
        </p:txBody>
      </p:sp>
      <p:sp>
        <p:nvSpPr>
          <p:cNvPr id="2" name="Rechteck 1">
            <a:extLst>
              <a:ext uri="{FF2B5EF4-FFF2-40B4-BE49-F238E27FC236}">
                <a16:creationId xmlns:a16="http://schemas.microsoft.com/office/drawing/2014/main" id="{5887699B-B9B9-40E1-91A9-C8D8063A6898}"/>
              </a:ext>
            </a:extLst>
          </p:cNvPr>
          <p:cNvSpPr/>
          <p:nvPr/>
        </p:nvSpPr>
        <p:spPr>
          <a:xfrm>
            <a:off x="5652120" y="280948"/>
            <a:ext cx="1944216" cy="4739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highlight>
                <a:srgbClr val="FF0000"/>
              </a:highlight>
            </a:endParaRPr>
          </a:p>
        </p:txBody>
      </p:sp>
    </p:spTree>
    <p:extLst>
      <p:ext uri="{BB962C8B-B14F-4D97-AF65-F5344CB8AC3E}">
        <p14:creationId xmlns:p14="http://schemas.microsoft.com/office/powerpoint/2010/main" val="371657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A3F2EC9-AF1A-481C-83A9-1112E399C35A}"/>
              </a:ext>
            </a:extLst>
          </p:cNvPr>
          <p:cNvPicPr>
            <a:picLocks noChangeAspect="1"/>
          </p:cNvPicPr>
          <p:nvPr/>
        </p:nvPicPr>
        <p:blipFill>
          <a:blip r:embed="rId2"/>
          <a:stretch>
            <a:fillRect/>
          </a:stretch>
        </p:blipFill>
        <p:spPr>
          <a:xfrm>
            <a:off x="971600" y="62121"/>
            <a:ext cx="6984776" cy="4612849"/>
          </a:xfrm>
          <a:prstGeom prst="rect">
            <a:avLst/>
          </a:prstGeom>
        </p:spPr>
      </p:pic>
      <p:sp>
        <p:nvSpPr>
          <p:cNvPr id="5" name="Textfeld 4">
            <a:extLst>
              <a:ext uri="{FF2B5EF4-FFF2-40B4-BE49-F238E27FC236}">
                <a16:creationId xmlns:a16="http://schemas.microsoft.com/office/drawing/2014/main" id="{1C4E5B44-2A58-49F3-9F32-EBA8909D5BBE}"/>
              </a:ext>
            </a:extLst>
          </p:cNvPr>
          <p:cNvSpPr txBox="1"/>
          <p:nvPr/>
        </p:nvSpPr>
        <p:spPr>
          <a:xfrm>
            <a:off x="4572000" y="4659982"/>
            <a:ext cx="4570784" cy="400110"/>
          </a:xfrm>
          <a:prstGeom prst="rect">
            <a:avLst/>
          </a:prstGeom>
          <a:noFill/>
        </p:spPr>
        <p:txBody>
          <a:bodyPr wrap="square">
            <a:spAutoFit/>
          </a:bodyPr>
          <a:lstStyle/>
          <a:p>
            <a:r>
              <a:rPr lang="en-US" sz="1000"/>
              <a:t>IRENA. Integrating low-temperature renewables in district energy systems: Guidelines for policy makers. IRENA; 2021.</a:t>
            </a:r>
            <a:endParaRPr lang="de-CH" sz="1000"/>
          </a:p>
        </p:txBody>
      </p:sp>
      <p:sp>
        <p:nvSpPr>
          <p:cNvPr id="2" name="Rechteck 1">
            <a:extLst>
              <a:ext uri="{FF2B5EF4-FFF2-40B4-BE49-F238E27FC236}">
                <a16:creationId xmlns:a16="http://schemas.microsoft.com/office/drawing/2014/main" id="{63DC4AD1-758F-4192-BD96-CB518D46C826}"/>
              </a:ext>
            </a:extLst>
          </p:cNvPr>
          <p:cNvSpPr/>
          <p:nvPr/>
        </p:nvSpPr>
        <p:spPr>
          <a:xfrm>
            <a:off x="4355976" y="2211710"/>
            <a:ext cx="108012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858102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E050A2D-FAF3-45CF-B73E-B3475EDB0F60}" type="slidenum">
              <a:rPr lang="de-CH" smtClean="0"/>
              <a:pPr>
                <a:defRPr/>
              </a:pPr>
              <a:t>18</a:t>
            </a:fld>
            <a:r>
              <a:rPr lang="de-CH"/>
              <a:t>, </a:t>
            </a:r>
            <a:fld id="{0483D060-B025-4ACE-962A-23BAB8DEC0FD}" type="datetime1">
              <a:rPr lang="de-CH" smtClean="0"/>
              <a:pPr>
                <a:defRPr/>
              </a:pPr>
              <a:t>22.12.2021</a:t>
            </a:fld>
            <a:endParaRPr lang="de-CH" dirty="0"/>
          </a:p>
        </p:txBody>
      </p:sp>
      <p:pic>
        <p:nvPicPr>
          <p:cNvPr id="5" name="Grafik 4"/>
          <p:cNvPicPr>
            <a:picLocks noChangeAspect="1"/>
          </p:cNvPicPr>
          <p:nvPr/>
        </p:nvPicPr>
        <p:blipFill>
          <a:blip r:embed="rId3"/>
          <a:stretch>
            <a:fillRect/>
          </a:stretch>
        </p:blipFill>
        <p:spPr>
          <a:xfrm>
            <a:off x="467544" y="605445"/>
            <a:ext cx="5760640" cy="4284062"/>
          </a:xfrm>
          <a:prstGeom prst="rect">
            <a:avLst/>
          </a:prstGeom>
        </p:spPr>
      </p:pic>
      <p:sp>
        <p:nvSpPr>
          <p:cNvPr id="6" name="Rechteck 5"/>
          <p:cNvSpPr/>
          <p:nvPr/>
        </p:nvSpPr>
        <p:spPr>
          <a:xfrm>
            <a:off x="5364088" y="4435614"/>
            <a:ext cx="3528392" cy="707886"/>
          </a:xfrm>
          <a:prstGeom prst="rect">
            <a:avLst/>
          </a:prstGeom>
        </p:spPr>
        <p:txBody>
          <a:bodyPr wrap="square">
            <a:spAutoFit/>
          </a:bodyPr>
          <a:lstStyle/>
          <a:p>
            <a:r>
              <a:rPr lang="en-US" sz="1000"/>
              <a:t>Buffa S, Cozzini M, D’Antoni M, Baratieri M and Fedrizzi R 2019 5th generation district heating and cooling systems: A review of existing cases in Europe </a:t>
            </a:r>
            <a:r>
              <a:rPr lang="en-US" sz="1000" i="1"/>
              <a:t>Renew. Sustain. Energy Rev.</a:t>
            </a:r>
            <a:r>
              <a:rPr lang="en-US" sz="1000"/>
              <a:t> </a:t>
            </a:r>
            <a:r>
              <a:rPr lang="en-US" sz="1000" b="1"/>
              <a:t>104</a:t>
            </a:r>
            <a:r>
              <a:rPr lang="en-US" sz="1000"/>
              <a:t> 504–22</a:t>
            </a:r>
            <a:endParaRPr lang="de-CH" sz="1000"/>
          </a:p>
        </p:txBody>
      </p:sp>
      <p:sp>
        <p:nvSpPr>
          <p:cNvPr id="7" name="Titel 1"/>
          <p:cNvSpPr>
            <a:spLocks noGrp="1"/>
          </p:cNvSpPr>
          <p:nvPr>
            <p:ph type="title" idx="4294967295"/>
          </p:nvPr>
        </p:nvSpPr>
        <p:spPr>
          <a:xfrm>
            <a:off x="683568" y="-57255"/>
            <a:ext cx="8169275" cy="648891"/>
          </a:xfrm>
        </p:spPr>
        <p:txBody>
          <a:bodyPr/>
          <a:lstStyle/>
          <a:p>
            <a:r>
              <a:rPr lang="de-CH">
                <a:solidFill>
                  <a:schemeClr val="tx1"/>
                </a:solidFill>
              </a:rPr>
              <a:t>District heating and cooling systems (5th Generation, Anergienetze)</a:t>
            </a:r>
          </a:p>
        </p:txBody>
      </p:sp>
      <p:sp>
        <p:nvSpPr>
          <p:cNvPr id="2" name="Textfeld 1">
            <a:extLst>
              <a:ext uri="{FF2B5EF4-FFF2-40B4-BE49-F238E27FC236}">
                <a16:creationId xmlns:a16="http://schemas.microsoft.com/office/drawing/2014/main" id="{D4A4CD2B-BDBD-4074-9B1F-4372A047251F}"/>
              </a:ext>
            </a:extLst>
          </p:cNvPr>
          <p:cNvSpPr txBox="1"/>
          <p:nvPr/>
        </p:nvSpPr>
        <p:spPr>
          <a:xfrm>
            <a:off x="804410" y="2816337"/>
            <a:ext cx="694421" cy="523220"/>
          </a:xfrm>
          <a:prstGeom prst="rect">
            <a:avLst/>
          </a:prstGeom>
          <a:noFill/>
        </p:spPr>
        <p:txBody>
          <a:bodyPr wrap="none" rtlCol="0">
            <a:spAutoFit/>
          </a:bodyPr>
          <a:lstStyle/>
          <a:p>
            <a:r>
              <a:rPr lang="de-CH" sz="2800" b="1"/>
              <a:t>23</a:t>
            </a:r>
          </a:p>
        </p:txBody>
      </p:sp>
      <p:cxnSp>
        <p:nvCxnSpPr>
          <p:cNvPr id="10" name="Gerade Verbindung mit Pfeil 9">
            <a:extLst>
              <a:ext uri="{FF2B5EF4-FFF2-40B4-BE49-F238E27FC236}">
                <a16:creationId xmlns:a16="http://schemas.microsoft.com/office/drawing/2014/main" id="{D02F73E4-72B3-4C67-9999-28A5D9D065C8}"/>
              </a:ext>
            </a:extLst>
          </p:cNvPr>
          <p:cNvCxnSpPr>
            <a:cxnSpLocks/>
          </p:cNvCxnSpPr>
          <p:nvPr/>
        </p:nvCxnSpPr>
        <p:spPr>
          <a:xfrm flipH="1" flipV="1">
            <a:off x="1246803" y="3300194"/>
            <a:ext cx="504056" cy="8112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31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5C89E28-B9DE-425F-89F0-E77A19FE15BB}"/>
              </a:ext>
            </a:extLst>
          </p:cNvPr>
          <p:cNvSpPr>
            <a:spLocks noGrp="1"/>
          </p:cNvSpPr>
          <p:nvPr>
            <p:ph type="sldNum" sz="quarter" idx="10"/>
          </p:nvPr>
        </p:nvSpPr>
        <p:spPr/>
        <p:txBody>
          <a:bodyPr/>
          <a:lstStyle/>
          <a:p>
            <a:pPr>
              <a:defRPr/>
            </a:pPr>
            <a:fld id="{8E050A2D-FAF3-45CF-B73E-B3475EDB0F60}" type="slidenum">
              <a:rPr lang="de-CH" smtClean="0"/>
              <a:pPr>
                <a:defRPr/>
              </a:pPr>
              <a:t>19</a:t>
            </a:fld>
            <a:r>
              <a:rPr lang="de-CH"/>
              <a:t>, </a:t>
            </a:r>
            <a:fld id="{0483D060-B025-4ACE-962A-23BAB8DEC0FD}" type="datetime1">
              <a:rPr lang="de-CH" smtClean="0"/>
              <a:pPr>
                <a:defRPr/>
              </a:pPr>
              <a:t>22.12.2021</a:t>
            </a:fld>
            <a:endParaRPr lang="de-CH" dirty="0"/>
          </a:p>
        </p:txBody>
      </p:sp>
    </p:spTree>
    <p:extLst>
      <p:ext uri="{BB962C8B-B14F-4D97-AF65-F5344CB8AC3E}">
        <p14:creationId xmlns:p14="http://schemas.microsoft.com/office/powerpoint/2010/main" val="65512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282"/>
            <a:ext cx="9177020" cy="5162073"/>
          </a:xfrm>
          <a:prstGeom prst="rect">
            <a:avLst/>
          </a:prstGeom>
        </p:spPr>
      </p:pic>
      <p:sp>
        <p:nvSpPr>
          <p:cNvPr id="4100" name="Slide Number Placeholder 3"/>
          <p:cNvSpPr>
            <a:spLocks noGrp="1"/>
          </p:cNvSpPr>
          <p:nvPr>
            <p:ph type="sldNum" sz="quarter" idx="10"/>
            <p:custDataLst>
              <p:tags r:id="rId1"/>
            </p:custDataLst>
          </p:nvPr>
        </p:nvSpPr>
        <p:spPr>
          <a:noFill/>
        </p:spPr>
        <p:txBody>
          <a:bodyPr/>
          <a:lstStyle>
            <a:lvl1pPr eaLnBrk="0" hangingPunct="0">
              <a:buChar char="-"/>
              <a:defRPr sz="1200">
                <a:solidFill>
                  <a:schemeClr val="tx1"/>
                </a:solidFill>
                <a:latin typeface="Verdana" pitchFamily="34" charset="0"/>
              </a:defRPr>
            </a:lvl1pPr>
            <a:lvl2pPr marL="557213" indent="-214313" eaLnBrk="0" hangingPunct="0">
              <a:buChar char="-"/>
              <a:defRPr sz="1200">
                <a:solidFill>
                  <a:schemeClr val="tx1"/>
                </a:solidFill>
                <a:latin typeface="Verdana" pitchFamily="34" charset="0"/>
              </a:defRPr>
            </a:lvl2pPr>
            <a:lvl3pPr marL="857250" indent="-171450" eaLnBrk="0" hangingPunct="0">
              <a:buChar char="-"/>
              <a:defRPr sz="1200">
                <a:solidFill>
                  <a:schemeClr val="tx1"/>
                </a:solidFill>
                <a:latin typeface="Verdana" pitchFamily="34" charset="0"/>
              </a:defRPr>
            </a:lvl3pPr>
            <a:lvl4pPr marL="1200150" indent="-171450" eaLnBrk="0" hangingPunct="0">
              <a:buChar char="-"/>
              <a:defRPr sz="1200">
                <a:solidFill>
                  <a:schemeClr val="tx1"/>
                </a:solidFill>
                <a:latin typeface="Verdana" pitchFamily="34" charset="0"/>
              </a:defRPr>
            </a:lvl4pPr>
            <a:lvl5pPr marL="1543050" indent="-171450" eaLnBrk="0" hangingPunct="0">
              <a:buChar char="-"/>
              <a:defRPr sz="1200">
                <a:solidFill>
                  <a:schemeClr val="tx1"/>
                </a:solidFill>
                <a:latin typeface="Verdana" pitchFamily="34" charset="0"/>
              </a:defRPr>
            </a:lvl5pPr>
            <a:lvl6pPr marL="1885950" indent="-171450" eaLnBrk="0" fontAlgn="base" hangingPunct="0">
              <a:spcBef>
                <a:spcPct val="0"/>
              </a:spcBef>
              <a:spcAft>
                <a:spcPct val="0"/>
              </a:spcAft>
              <a:buChar char="-"/>
              <a:defRPr sz="1200">
                <a:solidFill>
                  <a:schemeClr val="tx1"/>
                </a:solidFill>
                <a:latin typeface="Verdana" pitchFamily="34" charset="0"/>
              </a:defRPr>
            </a:lvl6pPr>
            <a:lvl7pPr marL="2228850" indent="-171450" eaLnBrk="0" fontAlgn="base" hangingPunct="0">
              <a:spcBef>
                <a:spcPct val="0"/>
              </a:spcBef>
              <a:spcAft>
                <a:spcPct val="0"/>
              </a:spcAft>
              <a:buChar char="-"/>
              <a:defRPr sz="1200">
                <a:solidFill>
                  <a:schemeClr val="tx1"/>
                </a:solidFill>
                <a:latin typeface="Verdana" pitchFamily="34" charset="0"/>
              </a:defRPr>
            </a:lvl7pPr>
            <a:lvl8pPr marL="2571750" indent="-171450" eaLnBrk="0" fontAlgn="base" hangingPunct="0">
              <a:spcBef>
                <a:spcPct val="0"/>
              </a:spcBef>
              <a:spcAft>
                <a:spcPct val="0"/>
              </a:spcAft>
              <a:buChar char="-"/>
              <a:defRPr sz="1200">
                <a:solidFill>
                  <a:schemeClr val="tx1"/>
                </a:solidFill>
                <a:latin typeface="Verdana" pitchFamily="34" charset="0"/>
              </a:defRPr>
            </a:lvl8pPr>
            <a:lvl9pPr marL="2914650" indent="-171450" eaLnBrk="0" fontAlgn="base" hangingPunct="0">
              <a:spcBef>
                <a:spcPct val="0"/>
              </a:spcBef>
              <a:spcAft>
                <a:spcPct val="0"/>
              </a:spcAft>
              <a:buChar char="-"/>
              <a:defRPr sz="1200">
                <a:solidFill>
                  <a:schemeClr val="tx1"/>
                </a:solidFill>
                <a:latin typeface="Verdana" pitchFamily="34" charset="0"/>
              </a:defRPr>
            </a:lvl9pPr>
          </a:lstStyle>
          <a:p>
            <a:pPr eaLnBrk="1" hangingPunct="1">
              <a:buFontTx/>
              <a:buNone/>
            </a:pPr>
            <a:fld id="{4B7394D6-FF50-4FF3-ADC2-F066BE804BA6}" type="slidenum">
              <a:rPr lang="de-CH" altLang="de-DE" sz="525"/>
              <a:pPr eaLnBrk="1" hangingPunct="1">
                <a:buFontTx/>
                <a:buNone/>
              </a:pPr>
              <a:t>2</a:t>
            </a:fld>
            <a:r>
              <a:rPr lang="de-CH" altLang="de-DE" sz="525" dirty="0"/>
              <a:t>, </a:t>
            </a:r>
            <a:fld id="{41C951B6-2D97-47B4-9FD1-479B7351DAF8}" type="datetime1">
              <a:rPr lang="de-CH" altLang="de-DE" sz="525"/>
              <a:pPr eaLnBrk="1" hangingPunct="1">
                <a:buFontTx/>
                <a:buNone/>
              </a:pPr>
              <a:t>22.12.2021</a:t>
            </a:fld>
            <a:endParaRPr lang="de-CH" altLang="de-DE" sz="525" dirty="0"/>
          </a:p>
        </p:txBody>
      </p:sp>
    </p:spTree>
    <p:extLst>
      <p:ext uri="{BB962C8B-B14F-4D97-AF65-F5344CB8AC3E}">
        <p14:creationId xmlns:p14="http://schemas.microsoft.com/office/powerpoint/2010/main" val="3969709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uppieren 67"/>
          <p:cNvGrpSpPr/>
          <p:nvPr/>
        </p:nvGrpSpPr>
        <p:grpSpPr>
          <a:xfrm>
            <a:off x="6786142" y="2161331"/>
            <a:ext cx="1440000" cy="1440000"/>
            <a:chOff x="835967" y="1500014"/>
            <a:chExt cx="2304257" cy="2304256"/>
          </a:xfrm>
        </p:grpSpPr>
        <p:cxnSp>
          <p:nvCxnSpPr>
            <p:cNvPr id="64" name="Gerader Verbinder 63"/>
            <p:cNvCxnSpPr/>
            <p:nvPr/>
          </p:nvCxnSpPr>
          <p:spPr>
            <a:xfrm flipH="1">
              <a:off x="835968" y="1500014"/>
              <a:ext cx="0" cy="2304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r Verbinder 64"/>
            <p:cNvCxnSpPr/>
            <p:nvPr/>
          </p:nvCxnSpPr>
          <p:spPr>
            <a:xfrm rot="5400000" flipH="1">
              <a:off x="1988096" y="347886"/>
              <a:ext cx="0" cy="2304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rot="10800000" flipH="1">
              <a:off x="3140224" y="1500014"/>
              <a:ext cx="0" cy="2304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r Verbinder 66"/>
            <p:cNvCxnSpPr/>
            <p:nvPr/>
          </p:nvCxnSpPr>
          <p:spPr>
            <a:xfrm rot="16200000" flipH="1">
              <a:off x="1988095" y="2652142"/>
              <a:ext cx="0" cy="2304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uppieren 69"/>
          <p:cNvGrpSpPr>
            <a:grpSpLocks noChangeAspect="1"/>
          </p:cNvGrpSpPr>
          <p:nvPr/>
        </p:nvGrpSpPr>
        <p:grpSpPr>
          <a:xfrm rot="5400000" flipH="1" flipV="1">
            <a:off x="7906371" y="3492761"/>
            <a:ext cx="216000" cy="216000"/>
            <a:chOff x="4283968" y="2067694"/>
            <a:chExt cx="720000" cy="720000"/>
          </a:xfrm>
        </p:grpSpPr>
        <p:sp>
          <p:nvSpPr>
            <p:cNvPr id="71" name="Ellipse 70"/>
            <p:cNvSpPr/>
            <p:nvPr/>
          </p:nvSpPr>
          <p:spPr>
            <a:xfrm>
              <a:off x="4283968" y="2067694"/>
              <a:ext cx="72000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72" name="Gleichschenkliges Dreieck 71"/>
            <p:cNvSpPr>
              <a:spLocks noChangeAspect="1"/>
            </p:cNvSpPr>
            <p:nvPr/>
          </p:nvSpPr>
          <p:spPr>
            <a:xfrm>
              <a:off x="4366100" y="2088378"/>
              <a:ext cx="565940" cy="56594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85" name="Gruppieren 84"/>
          <p:cNvGrpSpPr/>
          <p:nvPr/>
        </p:nvGrpSpPr>
        <p:grpSpPr>
          <a:xfrm>
            <a:off x="7506142" y="3602809"/>
            <a:ext cx="324000" cy="356296"/>
            <a:chOff x="7668264" y="3311849"/>
            <a:chExt cx="324000" cy="356296"/>
          </a:xfrm>
        </p:grpSpPr>
        <p:cxnSp>
          <p:nvCxnSpPr>
            <p:cNvPr id="79" name="Gerader Verbinder 78"/>
            <p:cNvCxnSpPr/>
            <p:nvPr/>
          </p:nvCxnSpPr>
          <p:spPr>
            <a:xfrm flipV="1">
              <a:off x="7884264" y="3316576"/>
              <a:ext cx="0" cy="351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V="1">
              <a:off x="7668264" y="3311849"/>
              <a:ext cx="0" cy="351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 name="Gruppieren 81"/>
            <p:cNvGrpSpPr>
              <a:grpSpLocks noChangeAspect="1"/>
            </p:cNvGrpSpPr>
            <p:nvPr/>
          </p:nvGrpSpPr>
          <p:grpSpPr>
            <a:xfrm flipH="1" flipV="1">
              <a:off x="7776264" y="3399891"/>
              <a:ext cx="216000" cy="216000"/>
              <a:chOff x="4283968" y="2067694"/>
              <a:chExt cx="720000" cy="720000"/>
            </a:xfrm>
          </p:grpSpPr>
          <p:sp>
            <p:nvSpPr>
              <p:cNvPr id="83" name="Ellipse 82"/>
              <p:cNvSpPr/>
              <p:nvPr/>
            </p:nvSpPr>
            <p:spPr>
              <a:xfrm>
                <a:off x="4283968" y="2067694"/>
                <a:ext cx="72000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84" name="Gleichschenkliges Dreieck 83"/>
              <p:cNvSpPr>
                <a:spLocks noChangeAspect="1"/>
              </p:cNvSpPr>
              <p:nvPr/>
            </p:nvSpPr>
            <p:spPr>
              <a:xfrm>
                <a:off x="4366100" y="2088378"/>
                <a:ext cx="565940" cy="56594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grpSp>
        <p:nvGrpSpPr>
          <p:cNvPr id="86" name="Gruppieren 85"/>
          <p:cNvGrpSpPr/>
          <p:nvPr/>
        </p:nvGrpSpPr>
        <p:grpSpPr>
          <a:xfrm>
            <a:off x="7009353" y="3606533"/>
            <a:ext cx="324000" cy="356296"/>
            <a:chOff x="7668264" y="3311849"/>
            <a:chExt cx="324000" cy="356296"/>
          </a:xfrm>
        </p:grpSpPr>
        <p:cxnSp>
          <p:nvCxnSpPr>
            <p:cNvPr id="87" name="Gerader Verbinder 86"/>
            <p:cNvCxnSpPr/>
            <p:nvPr/>
          </p:nvCxnSpPr>
          <p:spPr>
            <a:xfrm flipV="1">
              <a:off x="7884264" y="3316576"/>
              <a:ext cx="0" cy="351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flipV="1">
              <a:off x="7668264" y="3311849"/>
              <a:ext cx="0" cy="351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Gruppieren 88"/>
            <p:cNvGrpSpPr>
              <a:grpSpLocks noChangeAspect="1"/>
            </p:cNvGrpSpPr>
            <p:nvPr/>
          </p:nvGrpSpPr>
          <p:grpSpPr>
            <a:xfrm flipH="1" flipV="1">
              <a:off x="7776264" y="3399891"/>
              <a:ext cx="216000" cy="216000"/>
              <a:chOff x="4283968" y="2067694"/>
              <a:chExt cx="720000" cy="720000"/>
            </a:xfrm>
          </p:grpSpPr>
          <p:sp>
            <p:nvSpPr>
              <p:cNvPr id="90" name="Ellipse 89"/>
              <p:cNvSpPr/>
              <p:nvPr/>
            </p:nvSpPr>
            <p:spPr>
              <a:xfrm>
                <a:off x="4283968" y="2067694"/>
                <a:ext cx="72000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91" name="Gleichschenkliges Dreieck 90"/>
              <p:cNvSpPr>
                <a:spLocks noChangeAspect="1"/>
              </p:cNvSpPr>
              <p:nvPr/>
            </p:nvSpPr>
            <p:spPr>
              <a:xfrm>
                <a:off x="4366100" y="2088378"/>
                <a:ext cx="565940" cy="56594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grpSp>
        <p:nvGrpSpPr>
          <p:cNvPr id="92" name="Gruppieren 91"/>
          <p:cNvGrpSpPr/>
          <p:nvPr/>
        </p:nvGrpSpPr>
        <p:grpSpPr>
          <a:xfrm rot="10800000">
            <a:off x="7201226" y="1816725"/>
            <a:ext cx="324000" cy="356296"/>
            <a:chOff x="7668264" y="3311849"/>
            <a:chExt cx="324000" cy="356296"/>
          </a:xfrm>
        </p:grpSpPr>
        <p:cxnSp>
          <p:nvCxnSpPr>
            <p:cNvPr id="93" name="Gerader Verbinder 92"/>
            <p:cNvCxnSpPr/>
            <p:nvPr/>
          </p:nvCxnSpPr>
          <p:spPr>
            <a:xfrm flipV="1">
              <a:off x="7884264" y="3316576"/>
              <a:ext cx="0" cy="351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flipV="1">
              <a:off x="7668264" y="3311849"/>
              <a:ext cx="0" cy="351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5" name="Gruppieren 94"/>
            <p:cNvGrpSpPr>
              <a:grpSpLocks noChangeAspect="1"/>
            </p:cNvGrpSpPr>
            <p:nvPr/>
          </p:nvGrpSpPr>
          <p:grpSpPr>
            <a:xfrm flipH="1" flipV="1">
              <a:off x="7776264" y="3399891"/>
              <a:ext cx="216000" cy="216000"/>
              <a:chOff x="4283968" y="2067694"/>
              <a:chExt cx="720000" cy="720000"/>
            </a:xfrm>
          </p:grpSpPr>
          <p:sp>
            <p:nvSpPr>
              <p:cNvPr id="96" name="Ellipse 95"/>
              <p:cNvSpPr/>
              <p:nvPr/>
            </p:nvSpPr>
            <p:spPr>
              <a:xfrm>
                <a:off x="4283968" y="2067694"/>
                <a:ext cx="72000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97" name="Gleichschenkliges Dreieck 96"/>
              <p:cNvSpPr>
                <a:spLocks noChangeAspect="1"/>
              </p:cNvSpPr>
              <p:nvPr/>
            </p:nvSpPr>
            <p:spPr>
              <a:xfrm>
                <a:off x="4366100" y="2088378"/>
                <a:ext cx="565940" cy="56594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grpSp>
        <p:nvGrpSpPr>
          <p:cNvPr id="98" name="Gruppieren 97"/>
          <p:cNvGrpSpPr/>
          <p:nvPr/>
        </p:nvGrpSpPr>
        <p:grpSpPr>
          <a:xfrm rot="16200000">
            <a:off x="8227394" y="2270520"/>
            <a:ext cx="324000" cy="356296"/>
            <a:chOff x="7668264" y="3311849"/>
            <a:chExt cx="324000" cy="356296"/>
          </a:xfrm>
        </p:grpSpPr>
        <p:cxnSp>
          <p:nvCxnSpPr>
            <p:cNvPr id="99" name="Gerader Verbinder 98"/>
            <p:cNvCxnSpPr/>
            <p:nvPr/>
          </p:nvCxnSpPr>
          <p:spPr>
            <a:xfrm flipV="1">
              <a:off x="7884264" y="3316576"/>
              <a:ext cx="0" cy="351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a:xfrm flipV="1">
              <a:off x="7668264" y="3311849"/>
              <a:ext cx="0" cy="351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1" name="Gruppieren 100"/>
            <p:cNvGrpSpPr>
              <a:grpSpLocks noChangeAspect="1"/>
            </p:cNvGrpSpPr>
            <p:nvPr/>
          </p:nvGrpSpPr>
          <p:grpSpPr>
            <a:xfrm flipH="1" flipV="1">
              <a:off x="7776264" y="3399891"/>
              <a:ext cx="216000" cy="216000"/>
              <a:chOff x="4283968" y="2067694"/>
              <a:chExt cx="720000" cy="720000"/>
            </a:xfrm>
          </p:grpSpPr>
          <p:sp>
            <p:nvSpPr>
              <p:cNvPr id="102" name="Ellipse 101"/>
              <p:cNvSpPr/>
              <p:nvPr/>
            </p:nvSpPr>
            <p:spPr>
              <a:xfrm>
                <a:off x="4283968" y="2067694"/>
                <a:ext cx="72000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103" name="Gleichschenkliges Dreieck 102"/>
              <p:cNvSpPr>
                <a:spLocks noChangeAspect="1"/>
              </p:cNvSpPr>
              <p:nvPr/>
            </p:nvSpPr>
            <p:spPr>
              <a:xfrm>
                <a:off x="4366100" y="2088378"/>
                <a:ext cx="565940" cy="56594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grpSp>
        <p:nvGrpSpPr>
          <p:cNvPr id="105" name="Gruppieren 104"/>
          <p:cNvGrpSpPr/>
          <p:nvPr/>
        </p:nvGrpSpPr>
        <p:grpSpPr>
          <a:xfrm rot="16200000">
            <a:off x="8225031" y="2899942"/>
            <a:ext cx="324000" cy="356296"/>
            <a:chOff x="7668264" y="3311849"/>
            <a:chExt cx="324000" cy="356296"/>
          </a:xfrm>
        </p:grpSpPr>
        <p:cxnSp>
          <p:nvCxnSpPr>
            <p:cNvPr id="106" name="Gerader Verbinder 105"/>
            <p:cNvCxnSpPr/>
            <p:nvPr/>
          </p:nvCxnSpPr>
          <p:spPr>
            <a:xfrm flipV="1">
              <a:off x="7884264" y="3316576"/>
              <a:ext cx="0" cy="351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p:cNvCxnSpPr/>
            <p:nvPr/>
          </p:nvCxnSpPr>
          <p:spPr>
            <a:xfrm flipV="1">
              <a:off x="7668264" y="3311849"/>
              <a:ext cx="0" cy="351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8" name="Gruppieren 107"/>
            <p:cNvGrpSpPr>
              <a:grpSpLocks noChangeAspect="1"/>
            </p:cNvGrpSpPr>
            <p:nvPr/>
          </p:nvGrpSpPr>
          <p:grpSpPr>
            <a:xfrm flipH="1" flipV="1">
              <a:off x="7776264" y="3399891"/>
              <a:ext cx="216000" cy="216000"/>
              <a:chOff x="4283968" y="2067694"/>
              <a:chExt cx="720000" cy="720000"/>
            </a:xfrm>
          </p:grpSpPr>
          <p:sp>
            <p:nvSpPr>
              <p:cNvPr id="109" name="Ellipse 108"/>
              <p:cNvSpPr/>
              <p:nvPr/>
            </p:nvSpPr>
            <p:spPr>
              <a:xfrm>
                <a:off x="4283968" y="2067694"/>
                <a:ext cx="72000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110" name="Gleichschenkliges Dreieck 109"/>
              <p:cNvSpPr>
                <a:spLocks noChangeAspect="1"/>
              </p:cNvSpPr>
              <p:nvPr/>
            </p:nvSpPr>
            <p:spPr>
              <a:xfrm>
                <a:off x="4366100" y="2088378"/>
                <a:ext cx="565940" cy="56594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cxnSp>
        <p:nvCxnSpPr>
          <p:cNvPr id="113" name="Gerader Verbinder 112"/>
          <p:cNvCxnSpPr/>
          <p:nvPr/>
        </p:nvCxnSpPr>
        <p:spPr>
          <a:xfrm rot="5400000" flipV="1">
            <a:off x="6609870" y="2756181"/>
            <a:ext cx="0" cy="351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p:cNvCxnSpPr/>
          <p:nvPr/>
        </p:nvCxnSpPr>
        <p:spPr>
          <a:xfrm rot="5400000" flipV="1">
            <a:off x="6614597" y="2540181"/>
            <a:ext cx="0" cy="351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5" name="Gruppieren 114"/>
          <p:cNvGrpSpPr>
            <a:grpSpLocks noChangeAspect="1"/>
          </p:cNvGrpSpPr>
          <p:nvPr/>
        </p:nvGrpSpPr>
        <p:grpSpPr>
          <a:xfrm rot="5400000" flipH="1" flipV="1">
            <a:off x="6525151" y="2836940"/>
            <a:ext cx="216000" cy="216000"/>
            <a:chOff x="4283968" y="2067694"/>
            <a:chExt cx="720000" cy="720000"/>
          </a:xfrm>
        </p:grpSpPr>
        <p:sp>
          <p:nvSpPr>
            <p:cNvPr id="116" name="Ellipse 115"/>
            <p:cNvSpPr/>
            <p:nvPr/>
          </p:nvSpPr>
          <p:spPr>
            <a:xfrm>
              <a:off x="4283968" y="2067694"/>
              <a:ext cx="72000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117" name="Gleichschenkliges Dreieck 116"/>
            <p:cNvSpPr>
              <a:spLocks noChangeAspect="1"/>
            </p:cNvSpPr>
            <p:nvPr/>
          </p:nvSpPr>
          <p:spPr>
            <a:xfrm>
              <a:off x="4366100" y="2088378"/>
              <a:ext cx="565940" cy="56594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cxnSp>
        <p:nvCxnSpPr>
          <p:cNvPr id="123" name="Gerader Verbinder 122"/>
          <p:cNvCxnSpPr/>
          <p:nvPr/>
        </p:nvCxnSpPr>
        <p:spPr>
          <a:xfrm flipH="1">
            <a:off x="3595467" y="1707685"/>
            <a:ext cx="0" cy="23042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p:cNvCxnSpPr/>
          <p:nvPr/>
        </p:nvCxnSpPr>
        <p:spPr>
          <a:xfrm rot="5400000" flipH="1">
            <a:off x="4747595" y="555557"/>
            <a:ext cx="0" cy="23042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Gerader Verbinder 124"/>
          <p:cNvCxnSpPr/>
          <p:nvPr/>
        </p:nvCxnSpPr>
        <p:spPr>
          <a:xfrm rot="10800000" flipH="1">
            <a:off x="5899723" y="1707685"/>
            <a:ext cx="0" cy="23042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p:cNvCxnSpPr/>
          <p:nvPr/>
        </p:nvCxnSpPr>
        <p:spPr>
          <a:xfrm rot="16200000" flipH="1">
            <a:off x="4747594" y="2859813"/>
            <a:ext cx="0" cy="23042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Gerader Verbinder 126"/>
          <p:cNvCxnSpPr/>
          <p:nvPr/>
        </p:nvCxnSpPr>
        <p:spPr>
          <a:xfrm flipV="1">
            <a:off x="4217589" y="2329807"/>
            <a:ext cx="0" cy="106001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p:cNvCxnSpPr/>
          <p:nvPr/>
        </p:nvCxnSpPr>
        <p:spPr>
          <a:xfrm rot="5400000" flipV="1">
            <a:off x="4737353" y="1799800"/>
            <a:ext cx="0" cy="106001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p:cNvCxnSpPr/>
          <p:nvPr/>
        </p:nvCxnSpPr>
        <p:spPr>
          <a:xfrm>
            <a:off x="5267359" y="2329805"/>
            <a:ext cx="1" cy="104940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p:cNvCxnSpPr/>
          <p:nvPr/>
        </p:nvCxnSpPr>
        <p:spPr>
          <a:xfrm rot="5400000" flipV="1">
            <a:off x="4747595" y="2859813"/>
            <a:ext cx="0" cy="106001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Gerader Verbinder 130"/>
          <p:cNvCxnSpPr/>
          <p:nvPr/>
        </p:nvCxnSpPr>
        <p:spPr>
          <a:xfrm rot="10800000" flipH="1">
            <a:off x="4981786" y="1707000"/>
            <a:ext cx="0" cy="623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Gerader Verbinder 135"/>
          <p:cNvCxnSpPr/>
          <p:nvPr/>
        </p:nvCxnSpPr>
        <p:spPr>
          <a:xfrm rot="16200000" flipH="1">
            <a:off x="5579104" y="2260036"/>
            <a:ext cx="0" cy="623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p:cNvCxnSpPr/>
          <p:nvPr/>
        </p:nvCxnSpPr>
        <p:spPr>
          <a:xfrm rot="16200000" flipH="1">
            <a:off x="5583063" y="2770353"/>
            <a:ext cx="0" cy="623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p:cNvCxnSpPr/>
          <p:nvPr/>
        </p:nvCxnSpPr>
        <p:spPr>
          <a:xfrm rot="10800000" flipH="1" flipV="1">
            <a:off x="5119361" y="3395959"/>
            <a:ext cx="0" cy="623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Gerader Verbinder 151"/>
          <p:cNvCxnSpPr/>
          <p:nvPr/>
        </p:nvCxnSpPr>
        <p:spPr>
          <a:xfrm rot="16200000" flipV="1">
            <a:off x="3896972" y="2504069"/>
            <a:ext cx="0" cy="623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Gerader Verbinder 157"/>
          <p:cNvCxnSpPr/>
          <p:nvPr/>
        </p:nvCxnSpPr>
        <p:spPr>
          <a:xfrm flipH="1">
            <a:off x="4555791" y="3395959"/>
            <a:ext cx="0" cy="623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Textfeld 162"/>
          <p:cNvSpPr txBox="1"/>
          <p:nvPr/>
        </p:nvSpPr>
        <p:spPr>
          <a:xfrm>
            <a:off x="2933929" y="1385957"/>
            <a:ext cx="865090" cy="530915"/>
          </a:xfrm>
          <a:prstGeom prst="rect">
            <a:avLst/>
          </a:prstGeom>
          <a:noFill/>
        </p:spPr>
        <p:txBody>
          <a:bodyPr wrap="square" rtlCol="0">
            <a:spAutoFit/>
          </a:bodyPr>
          <a:lstStyle/>
          <a:p>
            <a:pPr algn="ctr"/>
            <a:r>
              <a:rPr lang="de-CH">
                <a:solidFill>
                  <a:srgbClr val="FF0000"/>
                </a:solidFill>
              </a:rPr>
              <a:t>Warm pipe</a:t>
            </a:r>
          </a:p>
        </p:txBody>
      </p:sp>
      <p:sp>
        <p:nvSpPr>
          <p:cNvPr id="164" name="Textfeld 163"/>
          <p:cNvSpPr txBox="1"/>
          <p:nvPr/>
        </p:nvSpPr>
        <p:spPr>
          <a:xfrm>
            <a:off x="3565781" y="2009254"/>
            <a:ext cx="865090" cy="530915"/>
          </a:xfrm>
          <a:prstGeom prst="rect">
            <a:avLst/>
          </a:prstGeom>
          <a:noFill/>
        </p:spPr>
        <p:txBody>
          <a:bodyPr wrap="square" rtlCol="0">
            <a:spAutoFit/>
          </a:bodyPr>
          <a:lstStyle/>
          <a:p>
            <a:pPr algn="ctr"/>
            <a:r>
              <a:rPr lang="de-CH">
                <a:solidFill>
                  <a:srgbClr val="0070C0"/>
                </a:solidFill>
              </a:rPr>
              <a:t>Cold</a:t>
            </a:r>
          </a:p>
          <a:p>
            <a:pPr algn="ctr"/>
            <a:r>
              <a:rPr lang="de-CH">
                <a:solidFill>
                  <a:srgbClr val="0070C0"/>
                </a:solidFill>
              </a:rPr>
              <a:t>pipe</a:t>
            </a:r>
          </a:p>
        </p:txBody>
      </p:sp>
      <p:cxnSp>
        <p:nvCxnSpPr>
          <p:cNvPr id="165" name="Gerader Verbinder 164"/>
          <p:cNvCxnSpPr/>
          <p:nvPr/>
        </p:nvCxnSpPr>
        <p:spPr>
          <a:xfrm rot="10800000" flipH="1">
            <a:off x="4526323" y="1703662"/>
            <a:ext cx="0" cy="623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feld 168"/>
          <p:cNvSpPr txBox="1"/>
          <p:nvPr/>
        </p:nvSpPr>
        <p:spPr>
          <a:xfrm>
            <a:off x="4139910" y="1727418"/>
            <a:ext cx="420308" cy="311624"/>
          </a:xfrm>
          <a:prstGeom prst="rect">
            <a:avLst/>
          </a:prstGeom>
          <a:noFill/>
        </p:spPr>
        <p:txBody>
          <a:bodyPr wrap="none" rtlCol="0">
            <a:spAutoFit/>
          </a:bodyPr>
          <a:lstStyle/>
          <a:p>
            <a:r>
              <a:rPr lang="de-CH"/>
              <a:t>BP</a:t>
            </a:r>
          </a:p>
        </p:txBody>
      </p:sp>
      <p:grpSp>
        <p:nvGrpSpPr>
          <p:cNvPr id="170" name="Gruppieren 169"/>
          <p:cNvGrpSpPr>
            <a:grpSpLocks noChangeAspect="1"/>
          </p:cNvGrpSpPr>
          <p:nvPr/>
        </p:nvGrpSpPr>
        <p:grpSpPr>
          <a:xfrm rot="5400000" flipH="1" flipV="1">
            <a:off x="5653749" y="2465039"/>
            <a:ext cx="216000" cy="216000"/>
            <a:chOff x="4283968" y="2067694"/>
            <a:chExt cx="720000" cy="720000"/>
          </a:xfrm>
        </p:grpSpPr>
        <p:sp>
          <p:nvSpPr>
            <p:cNvPr id="171" name="Ellipse 170"/>
            <p:cNvSpPr/>
            <p:nvPr/>
          </p:nvSpPr>
          <p:spPr>
            <a:xfrm>
              <a:off x="4283968" y="2067694"/>
              <a:ext cx="72000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172" name="Gleichschenkliges Dreieck 171"/>
            <p:cNvSpPr>
              <a:spLocks noChangeAspect="1"/>
            </p:cNvSpPr>
            <p:nvPr/>
          </p:nvSpPr>
          <p:spPr>
            <a:xfrm>
              <a:off x="4366100" y="2088378"/>
              <a:ext cx="565940" cy="56594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173" name="Gruppieren 172"/>
          <p:cNvGrpSpPr>
            <a:grpSpLocks noChangeAspect="1"/>
          </p:cNvGrpSpPr>
          <p:nvPr/>
        </p:nvGrpSpPr>
        <p:grpSpPr>
          <a:xfrm rot="10800000" flipH="1" flipV="1">
            <a:off x="4459179" y="3756471"/>
            <a:ext cx="216000" cy="216000"/>
            <a:chOff x="4283968" y="2067694"/>
            <a:chExt cx="720000" cy="720000"/>
          </a:xfrm>
        </p:grpSpPr>
        <p:sp>
          <p:nvSpPr>
            <p:cNvPr id="174" name="Ellipse 173"/>
            <p:cNvSpPr/>
            <p:nvPr/>
          </p:nvSpPr>
          <p:spPr>
            <a:xfrm>
              <a:off x="4283968" y="2067694"/>
              <a:ext cx="72000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175" name="Gleichschenkliges Dreieck 174"/>
            <p:cNvSpPr>
              <a:spLocks noChangeAspect="1"/>
            </p:cNvSpPr>
            <p:nvPr/>
          </p:nvSpPr>
          <p:spPr>
            <a:xfrm>
              <a:off x="4366100" y="2088378"/>
              <a:ext cx="565940" cy="56594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176" name="Gruppieren 175"/>
          <p:cNvGrpSpPr>
            <a:grpSpLocks noChangeAspect="1"/>
          </p:cNvGrpSpPr>
          <p:nvPr/>
        </p:nvGrpSpPr>
        <p:grpSpPr>
          <a:xfrm rot="5400000" flipV="1">
            <a:off x="3962266" y="2700090"/>
            <a:ext cx="216000" cy="216000"/>
            <a:chOff x="4283968" y="2067694"/>
            <a:chExt cx="720000" cy="720000"/>
          </a:xfrm>
        </p:grpSpPr>
        <p:sp>
          <p:nvSpPr>
            <p:cNvPr id="177" name="Ellipse 176"/>
            <p:cNvSpPr/>
            <p:nvPr/>
          </p:nvSpPr>
          <p:spPr>
            <a:xfrm>
              <a:off x="4283968" y="2067694"/>
              <a:ext cx="72000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178" name="Gleichschenkliges Dreieck 177"/>
            <p:cNvSpPr>
              <a:spLocks noChangeAspect="1"/>
            </p:cNvSpPr>
            <p:nvPr/>
          </p:nvSpPr>
          <p:spPr>
            <a:xfrm>
              <a:off x="4366100" y="2088378"/>
              <a:ext cx="565940" cy="56594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179" name="Gruppieren 178"/>
          <p:cNvGrpSpPr>
            <a:grpSpLocks noChangeAspect="1"/>
          </p:cNvGrpSpPr>
          <p:nvPr/>
        </p:nvGrpSpPr>
        <p:grpSpPr>
          <a:xfrm rot="16200000" flipH="1" flipV="1">
            <a:off x="5304592" y="2974501"/>
            <a:ext cx="216000" cy="216000"/>
            <a:chOff x="4283968" y="2067694"/>
            <a:chExt cx="720000" cy="720000"/>
          </a:xfrm>
        </p:grpSpPr>
        <p:sp>
          <p:nvSpPr>
            <p:cNvPr id="180" name="Ellipse 179"/>
            <p:cNvSpPr/>
            <p:nvPr/>
          </p:nvSpPr>
          <p:spPr>
            <a:xfrm>
              <a:off x="4283968" y="2067694"/>
              <a:ext cx="72000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181" name="Gleichschenkliges Dreieck 180"/>
            <p:cNvSpPr>
              <a:spLocks noChangeAspect="1"/>
            </p:cNvSpPr>
            <p:nvPr/>
          </p:nvSpPr>
          <p:spPr>
            <a:xfrm>
              <a:off x="4366100" y="2088378"/>
              <a:ext cx="565940" cy="56594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cxnSp>
        <p:nvCxnSpPr>
          <p:cNvPr id="182" name="Gerade Verbindung mit Pfeil 181"/>
          <p:cNvCxnSpPr/>
          <p:nvPr/>
        </p:nvCxnSpPr>
        <p:spPr>
          <a:xfrm rot="10800000" flipV="1">
            <a:off x="7218166" y="3470095"/>
            <a:ext cx="42953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Gerade Verbindung mit Pfeil 182"/>
          <p:cNvCxnSpPr/>
          <p:nvPr/>
        </p:nvCxnSpPr>
        <p:spPr>
          <a:xfrm rot="16200000" flipV="1">
            <a:off x="6715388" y="2822373"/>
            <a:ext cx="42953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Gerade Verbindung mit Pfeil 183"/>
          <p:cNvCxnSpPr/>
          <p:nvPr/>
        </p:nvCxnSpPr>
        <p:spPr>
          <a:xfrm flipV="1">
            <a:off x="7292603" y="2279747"/>
            <a:ext cx="42953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Gerade Verbindung mit Pfeil 184"/>
          <p:cNvCxnSpPr/>
          <p:nvPr/>
        </p:nvCxnSpPr>
        <p:spPr>
          <a:xfrm rot="5400000" flipV="1">
            <a:off x="7897136" y="2841335"/>
            <a:ext cx="42953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Gerade Verbindung mit Pfeil 191"/>
          <p:cNvCxnSpPr>
            <a:cxnSpLocks/>
          </p:cNvCxnSpPr>
          <p:nvPr/>
        </p:nvCxnSpPr>
        <p:spPr>
          <a:xfrm rot="16200000">
            <a:off x="3923679" y="2850490"/>
            <a:ext cx="0" cy="317049"/>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3" name="Gerade Verbindung mit Pfeil 192"/>
          <p:cNvCxnSpPr/>
          <p:nvPr/>
        </p:nvCxnSpPr>
        <p:spPr>
          <a:xfrm rot="5400000" flipH="1">
            <a:off x="5603224" y="3117881"/>
            <a:ext cx="0" cy="317049"/>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4" name="Gerade Verbindung mit Pfeil 193"/>
          <p:cNvCxnSpPr/>
          <p:nvPr/>
        </p:nvCxnSpPr>
        <p:spPr>
          <a:xfrm flipH="1">
            <a:off x="4636734" y="1874499"/>
            <a:ext cx="0" cy="317049"/>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3" name="Gruppieren 202"/>
          <p:cNvGrpSpPr>
            <a:grpSpLocks noChangeAspect="1"/>
          </p:cNvGrpSpPr>
          <p:nvPr/>
        </p:nvGrpSpPr>
        <p:grpSpPr>
          <a:xfrm>
            <a:off x="4875163" y="2026212"/>
            <a:ext cx="237932" cy="238622"/>
            <a:chOff x="4318760" y="459565"/>
            <a:chExt cx="546505" cy="548088"/>
          </a:xfrm>
        </p:grpSpPr>
        <p:sp>
          <p:nvSpPr>
            <p:cNvPr id="200" name="Ellipse 199"/>
            <p:cNvSpPr/>
            <p:nvPr/>
          </p:nvSpPr>
          <p:spPr>
            <a:xfrm rot="10800000" flipH="1" flipV="1">
              <a:off x="4325265" y="467653"/>
              <a:ext cx="540000" cy="54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201" name="Gleichschenkliges Dreieck 200"/>
            <p:cNvSpPr>
              <a:spLocks/>
            </p:cNvSpPr>
            <p:nvPr/>
          </p:nvSpPr>
          <p:spPr>
            <a:xfrm rot="10800000" flipH="1" flipV="1">
              <a:off x="4323252" y="459565"/>
              <a:ext cx="540000" cy="2700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202" name="Gleichschenkliges Dreieck 201"/>
            <p:cNvSpPr>
              <a:spLocks/>
            </p:cNvSpPr>
            <p:nvPr/>
          </p:nvSpPr>
          <p:spPr>
            <a:xfrm rot="10800000" flipH="1">
              <a:off x="4318760" y="723641"/>
              <a:ext cx="540000" cy="2700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204" name="Gruppieren 203"/>
          <p:cNvGrpSpPr>
            <a:grpSpLocks noChangeAspect="1"/>
          </p:cNvGrpSpPr>
          <p:nvPr/>
        </p:nvGrpSpPr>
        <p:grpSpPr>
          <a:xfrm>
            <a:off x="5005590" y="3437016"/>
            <a:ext cx="237932" cy="238622"/>
            <a:chOff x="4318760" y="459565"/>
            <a:chExt cx="546505" cy="548088"/>
          </a:xfrm>
        </p:grpSpPr>
        <p:sp>
          <p:nvSpPr>
            <p:cNvPr id="205" name="Ellipse 204"/>
            <p:cNvSpPr/>
            <p:nvPr/>
          </p:nvSpPr>
          <p:spPr>
            <a:xfrm rot="10800000" flipH="1" flipV="1">
              <a:off x="4325265" y="467653"/>
              <a:ext cx="540000" cy="54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206" name="Gleichschenkliges Dreieck 205"/>
            <p:cNvSpPr>
              <a:spLocks/>
            </p:cNvSpPr>
            <p:nvPr/>
          </p:nvSpPr>
          <p:spPr>
            <a:xfrm rot="10800000" flipH="1" flipV="1">
              <a:off x="4323252" y="459565"/>
              <a:ext cx="540000" cy="2700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207" name="Gleichschenkliges Dreieck 206"/>
            <p:cNvSpPr>
              <a:spLocks/>
            </p:cNvSpPr>
            <p:nvPr/>
          </p:nvSpPr>
          <p:spPr>
            <a:xfrm rot="10800000" flipH="1">
              <a:off x="4318760" y="723641"/>
              <a:ext cx="540000" cy="2700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cxnSp>
        <p:nvCxnSpPr>
          <p:cNvPr id="208" name="Gerade Verbindung mit Pfeil 207"/>
          <p:cNvCxnSpPr/>
          <p:nvPr/>
        </p:nvCxnSpPr>
        <p:spPr>
          <a:xfrm flipH="1">
            <a:off x="5184758" y="1879258"/>
            <a:ext cx="0" cy="317049"/>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9" name="Gerade Verbindung mit Pfeil 208"/>
          <p:cNvCxnSpPr/>
          <p:nvPr/>
        </p:nvCxnSpPr>
        <p:spPr>
          <a:xfrm flipH="1">
            <a:off x="5331061" y="3547422"/>
            <a:ext cx="0" cy="317049"/>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0" name="Gerade Verbindung mit Pfeil 209"/>
          <p:cNvCxnSpPr/>
          <p:nvPr/>
        </p:nvCxnSpPr>
        <p:spPr>
          <a:xfrm rot="16200000" flipH="1">
            <a:off x="5572607" y="2593324"/>
            <a:ext cx="0" cy="317049"/>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Gerade Verbindung mit Pfeil 210"/>
          <p:cNvCxnSpPr/>
          <p:nvPr/>
        </p:nvCxnSpPr>
        <p:spPr>
          <a:xfrm flipH="1">
            <a:off x="4340301" y="3527726"/>
            <a:ext cx="0" cy="317049"/>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6" name="Textfeld 215"/>
          <p:cNvSpPr txBox="1"/>
          <p:nvPr/>
        </p:nvSpPr>
        <p:spPr>
          <a:xfrm>
            <a:off x="6347862" y="949422"/>
            <a:ext cx="1042593" cy="311624"/>
          </a:xfrm>
          <a:prstGeom prst="rect">
            <a:avLst/>
          </a:prstGeom>
          <a:noFill/>
        </p:spPr>
        <p:txBody>
          <a:bodyPr wrap="none" rtlCol="0">
            <a:spAutoFit/>
          </a:bodyPr>
          <a:lstStyle/>
          <a:p>
            <a:r>
              <a:rPr lang="de-CH"/>
              <a:t>Reservoir</a:t>
            </a:r>
          </a:p>
        </p:txBody>
      </p:sp>
      <p:sp>
        <p:nvSpPr>
          <p:cNvPr id="217" name="Textfeld 216"/>
          <p:cNvSpPr txBox="1"/>
          <p:nvPr/>
        </p:nvSpPr>
        <p:spPr>
          <a:xfrm>
            <a:off x="3436590" y="949422"/>
            <a:ext cx="1311578" cy="311624"/>
          </a:xfrm>
          <a:prstGeom prst="rect">
            <a:avLst/>
          </a:prstGeom>
          <a:noFill/>
        </p:spPr>
        <p:txBody>
          <a:bodyPr wrap="none" rtlCol="0">
            <a:spAutoFit/>
          </a:bodyPr>
          <a:lstStyle/>
          <a:p>
            <a:r>
              <a:rPr lang="de-CH"/>
              <a:t>Bidirectional</a:t>
            </a:r>
          </a:p>
        </p:txBody>
      </p:sp>
      <p:sp>
        <p:nvSpPr>
          <p:cNvPr id="229" name="Rechteck 228"/>
          <p:cNvSpPr/>
          <p:nvPr/>
        </p:nvSpPr>
        <p:spPr>
          <a:xfrm>
            <a:off x="387339" y="5153983"/>
            <a:ext cx="1511270" cy="370095"/>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243" name="Textfeld 242"/>
          <p:cNvSpPr txBox="1"/>
          <p:nvPr/>
        </p:nvSpPr>
        <p:spPr>
          <a:xfrm>
            <a:off x="6007450" y="1825233"/>
            <a:ext cx="1052075" cy="530915"/>
          </a:xfrm>
          <a:prstGeom prst="rect">
            <a:avLst/>
          </a:prstGeom>
          <a:noFill/>
        </p:spPr>
        <p:txBody>
          <a:bodyPr wrap="square" rtlCol="0">
            <a:spAutoFit/>
          </a:bodyPr>
          <a:lstStyle/>
          <a:p>
            <a:pPr algn="ctr"/>
            <a:r>
              <a:rPr lang="de-CH"/>
              <a:t>Reservoir loop</a:t>
            </a:r>
          </a:p>
        </p:txBody>
      </p:sp>
      <p:grpSp>
        <p:nvGrpSpPr>
          <p:cNvPr id="376" name="Gruppieren 375"/>
          <p:cNvGrpSpPr>
            <a:grpSpLocks noChangeAspect="1"/>
          </p:cNvGrpSpPr>
          <p:nvPr/>
        </p:nvGrpSpPr>
        <p:grpSpPr>
          <a:xfrm flipH="1" flipV="1">
            <a:off x="6715509" y="2657956"/>
            <a:ext cx="130077" cy="130340"/>
            <a:chOff x="7308304" y="3844990"/>
            <a:chExt cx="360000" cy="360727"/>
          </a:xfrm>
        </p:grpSpPr>
        <p:sp>
          <p:nvSpPr>
            <p:cNvPr id="377" name="Sehne 376"/>
            <p:cNvSpPr/>
            <p:nvPr/>
          </p:nvSpPr>
          <p:spPr>
            <a:xfrm>
              <a:off x="7308304" y="3844990"/>
              <a:ext cx="360000" cy="360000"/>
            </a:xfrm>
            <a:prstGeom prst="chord">
              <a:avLst>
                <a:gd name="adj1" fmla="val 5402995"/>
                <a:gd name="adj2" fmla="val 16200000"/>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378" name="Sehne 377"/>
            <p:cNvSpPr/>
            <p:nvPr/>
          </p:nvSpPr>
          <p:spPr>
            <a:xfrm flipH="1" flipV="1">
              <a:off x="7308304" y="3845717"/>
              <a:ext cx="360000" cy="360000"/>
            </a:xfrm>
            <a:prstGeom prst="chord">
              <a:avLst>
                <a:gd name="adj1" fmla="val 5402995"/>
                <a:gd name="adj2" fmla="val 16200000"/>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grpSp>
      <p:grpSp>
        <p:nvGrpSpPr>
          <p:cNvPr id="379" name="Gruppieren 378"/>
          <p:cNvGrpSpPr>
            <a:grpSpLocks noChangeAspect="1"/>
          </p:cNvGrpSpPr>
          <p:nvPr/>
        </p:nvGrpSpPr>
        <p:grpSpPr>
          <a:xfrm flipV="1">
            <a:off x="8146207" y="3198154"/>
            <a:ext cx="130077" cy="130340"/>
            <a:chOff x="7308304" y="3844990"/>
            <a:chExt cx="360000" cy="360727"/>
          </a:xfrm>
        </p:grpSpPr>
        <p:sp>
          <p:nvSpPr>
            <p:cNvPr id="380" name="Sehne 379"/>
            <p:cNvSpPr/>
            <p:nvPr/>
          </p:nvSpPr>
          <p:spPr>
            <a:xfrm>
              <a:off x="7308304" y="3844990"/>
              <a:ext cx="360000" cy="360000"/>
            </a:xfrm>
            <a:prstGeom prst="chord">
              <a:avLst>
                <a:gd name="adj1" fmla="val 5402995"/>
                <a:gd name="adj2" fmla="val 16200000"/>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381" name="Sehne 380"/>
            <p:cNvSpPr/>
            <p:nvPr/>
          </p:nvSpPr>
          <p:spPr>
            <a:xfrm flipH="1" flipV="1">
              <a:off x="7308304" y="3845717"/>
              <a:ext cx="360000" cy="360000"/>
            </a:xfrm>
            <a:prstGeom prst="chord">
              <a:avLst>
                <a:gd name="adj1" fmla="val 5402995"/>
                <a:gd name="adj2" fmla="val 16200000"/>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grpSp>
      <p:grpSp>
        <p:nvGrpSpPr>
          <p:cNvPr id="382" name="Gruppieren 381"/>
          <p:cNvGrpSpPr>
            <a:grpSpLocks noChangeAspect="1"/>
          </p:cNvGrpSpPr>
          <p:nvPr/>
        </p:nvGrpSpPr>
        <p:grpSpPr>
          <a:xfrm>
            <a:off x="8172006" y="2538554"/>
            <a:ext cx="130077" cy="130340"/>
            <a:chOff x="7308304" y="3844990"/>
            <a:chExt cx="360000" cy="360727"/>
          </a:xfrm>
        </p:grpSpPr>
        <p:sp>
          <p:nvSpPr>
            <p:cNvPr id="383" name="Sehne 382"/>
            <p:cNvSpPr/>
            <p:nvPr/>
          </p:nvSpPr>
          <p:spPr>
            <a:xfrm>
              <a:off x="7308304" y="3844990"/>
              <a:ext cx="360000" cy="360000"/>
            </a:xfrm>
            <a:prstGeom prst="chord">
              <a:avLst>
                <a:gd name="adj1" fmla="val 5402995"/>
                <a:gd name="adj2" fmla="val 16200000"/>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384" name="Sehne 383"/>
            <p:cNvSpPr/>
            <p:nvPr/>
          </p:nvSpPr>
          <p:spPr>
            <a:xfrm flipH="1" flipV="1">
              <a:off x="7308304" y="3845717"/>
              <a:ext cx="360000" cy="360000"/>
            </a:xfrm>
            <a:prstGeom prst="chord">
              <a:avLst>
                <a:gd name="adj1" fmla="val 5402995"/>
                <a:gd name="adj2" fmla="val 16200000"/>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grpSp>
      <p:grpSp>
        <p:nvGrpSpPr>
          <p:cNvPr id="385" name="Gruppieren 384"/>
          <p:cNvGrpSpPr>
            <a:grpSpLocks noChangeAspect="1"/>
          </p:cNvGrpSpPr>
          <p:nvPr/>
        </p:nvGrpSpPr>
        <p:grpSpPr>
          <a:xfrm rot="5400000">
            <a:off x="6944696" y="3550525"/>
            <a:ext cx="130077" cy="130340"/>
            <a:chOff x="7308304" y="3844990"/>
            <a:chExt cx="360000" cy="360727"/>
          </a:xfrm>
        </p:grpSpPr>
        <p:sp>
          <p:nvSpPr>
            <p:cNvPr id="386" name="Sehne 385"/>
            <p:cNvSpPr/>
            <p:nvPr/>
          </p:nvSpPr>
          <p:spPr>
            <a:xfrm>
              <a:off x="7308304" y="3844990"/>
              <a:ext cx="360000" cy="360000"/>
            </a:xfrm>
            <a:prstGeom prst="chord">
              <a:avLst>
                <a:gd name="adj1" fmla="val 5402995"/>
                <a:gd name="adj2" fmla="val 16200000"/>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387" name="Sehne 386"/>
            <p:cNvSpPr/>
            <p:nvPr/>
          </p:nvSpPr>
          <p:spPr>
            <a:xfrm flipH="1" flipV="1">
              <a:off x="7308304" y="3845717"/>
              <a:ext cx="360000" cy="360000"/>
            </a:xfrm>
            <a:prstGeom prst="chord">
              <a:avLst>
                <a:gd name="adj1" fmla="val 5402995"/>
                <a:gd name="adj2" fmla="val 16200000"/>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grpSp>
      <p:sp>
        <p:nvSpPr>
          <p:cNvPr id="212" name="Rechteck 211">
            <a:extLst>
              <a:ext uri="{FF2B5EF4-FFF2-40B4-BE49-F238E27FC236}">
                <a16:creationId xmlns:a16="http://schemas.microsoft.com/office/drawing/2014/main" id="{57F56FE2-C991-4D9B-9681-F8E3769316D2}"/>
              </a:ext>
            </a:extLst>
          </p:cNvPr>
          <p:cNvSpPr/>
          <p:nvPr/>
        </p:nvSpPr>
        <p:spPr>
          <a:xfrm>
            <a:off x="6964976" y="637420"/>
            <a:ext cx="1511270" cy="370095"/>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cxnSp>
        <p:nvCxnSpPr>
          <p:cNvPr id="213" name="Gerader Verbinder 212">
            <a:extLst>
              <a:ext uri="{FF2B5EF4-FFF2-40B4-BE49-F238E27FC236}">
                <a16:creationId xmlns:a16="http://schemas.microsoft.com/office/drawing/2014/main" id="{FA0FED73-A780-40D9-AFA8-EB3DD5A1DE9B}"/>
              </a:ext>
            </a:extLst>
          </p:cNvPr>
          <p:cNvCxnSpPr/>
          <p:nvPr/>
        </p:nvCxnSpPr>
        <p:spPr>
          <a:xfrm flipH="1">
            <a:off x="670790" y="1695693"/>
            <a:ext cx="0" cy="2304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Gerader Verbinder 213">
            <a:extLst>
              <a:ext uri="{FF2B5EF4-FFF2-40B4-BE49-F238E27FC236}">
                <a16:creationId xmlns:a16="http://schemas.microsoft.com/office/drawing/2014/main" id="{FA156D22-3CE0-4C96-BAEE-A4B5097B279D}"/>
              </a:ext>
            </a:extLst>
          </p:cNvPr>
          <p:cNvCxnSpPr/>
          <p:nvPr/>
        </p:nvCxnSpPr>
        <p:spPr>
          <a:xfrm rot="5400000" flipH="1">
            <a:off x="1822918" y="543565"/>
            <a:ext cx="0" cy="2304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Gerader Verbinder 214">
            <a:extLst>
              <a:ext uri="{FF2B5EF4-FFF2-40B4-BE49-F238E27FC236}">
                <a16:creationId xmlns:a16="http://schemas.microsoft.com/office/drawing/2014/main" id="{C77D6A4F-8902-4103-AA18-340DAA59BAAC}"/>
              </a:ext>
            </a:extLst>
          </p:cNvPr>
          <p:cNvCxnSpPr/>
          <p:nvPr/>
        </p:nvCxnSpPr>
        <p:spPr>
          <a:xfrm rot="10800000" flipH="1">
            <a:off x="2975046" y="1695693"/>
            <a:ext cx="0" cy="2304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Gerader Verbinder 218">
            <a:extLst>
              <a:ext uri="{FF2B5EF4-FFF2-40B4-BE49-F238E27FC236}">
                <a16:creationId xmlns:a16="http://schemas.microsoft.com/office/drawing/2014/main" id="{4E90C2D2-7570-4396-B612-A17F6AADFE4D}"/>
              </a:ext>
            </a:extLst>
          </p:cNvPr>
          <p:cNvCxnSpPr/>
          <p:nvPr/>
        </p:nvCxnSpPr>
        <p:spPr>
          <a:xfrm rot="16200000" flipH="1">
            <a:off x="1822917" y="2847821"/>
            <a:ext cx="0" cy="2304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Gerader Verbinder 219">
            <a:extLst>
              <a:ext uri="{FF2B5EF4-FFF2-40B4-BE49-F238E27FC236}">
                <a16:creationId xmlns:a16="http://schemas.microsoft.com/office/drawing/2014/main" id="{1ED7255F-6107-4B2D-B713-6223746491C7}"/>
              </a:ext>
            </a:extLst>
          </p:cNvPr>
          <p:cNvCxnSpPr/>
          <p:nvPr/>
        </p:nvCxnSpPr>
        <p:spPr>
          <a:xfrm flipV="1">
            <a:off x="1292912" y="2317815"/>
            <a:ext cx="0" cy="1060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Gerader Verbinder 222">
            <a:extLst>
              <a:ext uri="{FF2B5EF4-FFF2-40B4-BE49-F238E27FC236}">
                <a16:creationId xmlns:a16="http://schemas.microsoft.com/office/drawing/2014/main" id="{52DECCE7-E3CE-4DA6-B700-4EDFECE283BC}"/>
              </a:ext>
            </a:extLst>
          </p:cNvPr>
          <p:cNvCxnSpPr/>
          <p:nvPr/>
        </p:nvCxnSpPr>
        <p:spPr>
          <a:xfrm rot="5400000" flipV="1">
            <a:off x="1812676" y="1787808"/>
            <a:ext cx="0" cy="1060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Gerader Verbinder 224">
            <a:extLst>
              <a:ext uri="{FF2B5EF4-FFF2-40B4-BE49-F238E27FC236}">
                <a16:creationId xmlns:a16="http://schemas.microsoft.com/office/drawing/2014/main" id="{DAE105D2-FE17-4302-B272-99F9DDE11108}"/>
              </a:ext>
            </a:extLst>
          </p:cNvPr>
          <p:cNvCxnSpPr/>
          <p:nvPr/>
        </p:nvCxnSpPr>
        <p:spPr>
          <a:xfrm>
            <a:off x="2342682" y="2317813"/>
            <a:ext cx="1" cy="1049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Gerader Verbinder 225">
            <a:extLst>
              <a:ext uri="{FF2B5EF4-FFF2-40B4-BE49-F238E27FC236}">
                <a16:creationId xmlns:a16="http://schemas.microsoft.com/office/drawing/2014/main" id="{D1B0B58E-3055-4022-A0BF-D452C5E64FCC}"/>
              </a:ext>
            </a:extLst>
          </p:cNvPr>
          <p:cNvCxnSpPr/>
          <p:nvPr/>
        </p:nvCxnSpPr>
        <p:spPr>
          <a:xfrm rot="5400000" flipV="1">
            <a:off x="1822918" y="2847821"/>
            <a:ext cx="0" cy="1060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Gerader Verbinder 226">
            <a:extLst>
              <a:ext uri="{FF2B5EF4-FFF2-40B4-BE49-F238E27FC236}">
                <a16:creationId xmlns:a16="http://schemas.microsoft.com/office/drawing/2014/main" id="{303893D1-125B-4342-87DF-65505F37004B}"/>
              </a:ext>
            </a:extLst>
          </p:cNvPr>
          <p:cNvCxnSpPr/>
          <p:nvPr/>
        </p:nvCxnSpPr>
        <p:spPr>
          <a:xfrm rot="10800000" flipH="1">
            <a:off x="2057109" y="1695008"/>
            <a:ext cx="0" cy="623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Gerader Verbinder 233">
            <a:extLst>
              <a:ext uri="{FF2B5EF4-FFF2-40B4-BE49-F238E27FC236}">
                <a16:creationId xmlns:a16="http://schemas.microsoft.com/office/drawing/2014/main" id="{0999A67B-4DE9-4C9C-99E0-AAECA99B2777}"/>
              </a:ext>
            </a:extLst>
          </p:cNvPr>
          <p:cNvCxnSpPr/>
          <p:nvPr/>
        </p:nvCxnSpPr>
        <p:spPr>
          <a:xfrm rot="16200000" flipH="1">
            <a:off x="2654427" y="2248044"/>
            <a:ext cx="0" cy="623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6" name="Gruppieren 235">
            <a:extLst>
              <a:ext uri="{FF2B5EF4-FFF2-40B4-BE49-F238E27FC236}">
                <a16:creationId xmlns:a16="http://schemas.microsoft.com/office/drawing/2014/main" id="{3D70E17F-D58C-425B-A2B3-6C94416546D3}"/>
              </a:ext>
            </a:extLst>
          </p:cNvPr>
          <p:cNvGrpSpPr>
            <a:grpSpLocks noChangeAspect="1"/>
          </p:cNvGrpSpPr>
          <p:nvPr/>
        </p:nvGrpSpPr>
        <p:grpSpPr>
          <a:xfrm rot="16200000">
            <a:off x="2795809" y="2487788"/>
            <a:ext cx="96000" cy="144000"/>
            <a:chOff x="2987824" y="2369181"/>
            <a:chExt cx="144016" cy="418593"/>
          </a:xfrm>
        </p:grpSpPr>
        <p:sp>
          <p:nvSpPr>
            <p:cNvPr id="237" name="Gleichschenkliges Dreieck 236">
              <a:extLst>
                <a:ext uri="{FF2B5EF4-FFF2-40B4-BE49-F238E27FC236}">
                  <a16:creationId xmlns:a16="http://schemas.microsoft.com/office/drawing/2014/main" id="{6373511E-6DEA-41B7-91FA-23DBD6A93F22}"/>
                </a:ext>
              </a:extLst>
            </p:cNvPr>
            <p:cNvSpPr/>
            <p:nvPr/>
          </p:nvSpPr>
          <p:spPr>
            <a:xfrm>
              <a:off x="2987824" y="2571750"/>
              <a:ext cx="144016"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8" name="Gleichschenkliges Dreieck 237">
              <a:extLst>
                <a:ext uri="{FF2B5EF4-FFF2-40B4-BE49-F238E27FC236}">
                  <a16:creationId xmlns:a16="http://schemas.microsoft.com/office/drawing/2014/main" id="{E213316F-A201-46A4-94AA-5A74DFA12224}"/>
                </a:ext>
              </a:extLst>
            </p:cNvPr>
            <p:cNvSpPr/>
            <p:nvPr/>
          </p:nvSpPr>
          <p:spPr>
            <a:xfrm flipV="1">
              <a:off x="2987824" y="2369181"/>
              <a:ext cx="144016"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cxnSp>
        <p:nvCxnSpPr>
          <p:cNvPr id="239" name="Gerader Verbinder 238">
            <a:extLst>
              <a:ext uri="{FF2B5EF4-FFF2-40B4-BE49-F238E27FC236}">
                <a16:creationId xmlns:a16="http://schemas.microsoft.com/office/drawing/2014/main" id="{76913CD3-9964-4B11-8330-0D5B74C55255}"/>
              </a:ext>
            </a:extLst>
          </p:cNvPr>
          <p:cNvCxnSpPr/>
          <p:nvPr/>
        </p:nvCxnSpPr>
        <p:spPr>
          <a:xfrm rot="16200000" flipH="1">
            <a:off x="2658386" y="2758361"/>
            <a:ext cx="0" cy="623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4" name="Gruppieren 243">
            <a:extLst>
              <a:ext uri="{FF2B5EF4-FFF2-40B4-BE49-F238E27FC236}">
                <a16:creationId xmlns:a16="http://schemas.microsoft.com/office/drawing/2014/main" id="{4988C865-C00C-4F65-856F-7F3317912481}"/>
              </a:ext>
            </a:extLst>
          </p:cNvPr>
          <p:cNvGrpSpPr>
            <a:grpSpLocks noChangeAspect="1"/>
          </p:cNvGrpSpPr>
          <p:nvPr/>
        </p:nvGrpSpPr>
        <p:grpSpPr>
          <a:xfrm rot="16200000">
            <a:off x="2799768" y="2998105"/>
            <a:ext cx="96000" cy="144000"/>
            <a:chOff x="2987824" y="2369181"/>
            <a:chExt cx="144016" cy="418593"/>
          </a:xfrm>
        </p:grpSpPr>
        <p:sp>
          <p:nvSpPr>
            <p:cNvPr id="245" name="Gleichschenkliges Dreieck 244">
              <a:extLst>
                <a:ext uri="{FF2B5EF4-FFF2-40B4-BE49-F238E27FC236}">
                  <a16:creationId xmlns:a16="http://schemas.microsoft.com/office/drawing/2014/main" id="{1E33B163-A99F-4B56-86B9-F4B0107FF25B}"/>
                </a:ext>
              </a:extLst>
            </p:cNvPr>
            <p:cNvSpPr/>
            <p:nvPr/>
          </p:nvSpPr>
          <p:spPr>
            <a:xfrm>
              <a:off x="2987824" y="2571750"/>
              <a:ext cx="144016"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6" name="Gleichschenkliges Dreieck 245">
              <a:extLst>
                <a:ext uri="{FF2B5EF4-FFF2-40B4-BE49-F238E27FC236}">
                  <a16:creationId xmlns:a16="http://schemas.microsoft.com/office/drawing/2014/main" id="{159DF902-F9EA-4C73-A0EB-919CBF493189}"/>
                </a:ext>
              </a:extLst>
            </p:cNvPr>
            <p:cNvSpPr/>
            <p:nvPr/>
          </p:nvSpPr>
          <p:spPr>
            <a:xfrm flipV="1">
              <a:off x="2987824" y="2369181"/>
              <a:ext cx="144016"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cxnSp>
        <p:nvCxnSpPr>
          <p:cNvPr id="247" name="Gerader Verbinder 246">
            <a:extLst>
              <a:ext uri="{FF2B5EF4-FFF2-40B4-BE49-F238E27FC236}">
                <a16:creationId xmlns:a16="http://schemas.microsoft.com/office/drawing/2014/main" id="{51D17838-CF26-4BD9-A7FF-C67B73D7A5E6}"/>
              </a:ext>
            </a:extLst>
          </p:cNvPr>
          <p:cNvCxnSpPr/>
          <p:nvPr/>
        </p:nvCxnSpPr>
        <p:spPr>
          <a:xfrm rot="10800000" flipH="1" flipV="1">
            <a:off x="2194684" y="3383967"/>
            <a:ext cx="0" cy="623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Gerader Verbinder 251">
            <a:extLst>
              <a:ext uri="{FF2B5EF4-FFF2-40B4-BE49-F238E27FC236}">
                <a16:creationId xmlns:a16="http://schemas.microsoft.com/office/drawing/2014/main" id="{055D2DA3-C055-4598-8160-4826EFEB522F}"/>
              </a:ext>
            </a:extLst>
          </p:cNvPr>
          <p:cNvCxnSpPr/>
          <p:nvPr/>
        </p:nvCxnSpPr>
        <p:spPr>
          <a:xfrm rot="16200000" flipV="1">
            <a:off x="972295" y="2492077"/>
            <a:ext cx="0" cy="623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4" name="Gruppieren 253">
            <a:extLst>
              <a:ext uri="{FF2B5EF4-FFF2-40B4-BE49-F238E27FC236}">
                <a16:creationId xmlns:a16="http://schemas.microsoft.com/office/drawing/2014/main" id="{9B6F8502-8B9A-46B5-ABEF-59C92EC5B29F}"/>
              </a:ext>
            </a:extLst>
          </p:cNvPr>
          <p:cNvGrpSpPr>
            <a:grpSpLocks noChangeAspect="1"/>
          </p:cNvGrpSpPr>
          <p:nvPr/>
        </p:nvGrpSpPr>
        <p:grpSpPr>
          <a:xfrm rot="16200000" flipH="1" flipV="1">
            <a:off x="717797" y="2732972"/>
            <a:ext cx="96000" cy="144000"/>
            <a:chOff x="2987824" y="2369181"/>
            <a:chExt cx="144016" cy="418593"/>
          </a:xfrm>
        </p:grpSpPr>
        <p:sp>
          <p:nvSpPr>
            <p:cNvPr id="255" name="Gleichschenkliges Dreieck 254">
              <a:extLst>
                <a:ext uri="{FF2B5EF4-FFF2-40B4-BE49-F238E27FC236}">
                  <a16:creationId xmlns:a16="http://schemas.microsoft.com/office/drawing/2014/main" id="{E2CF3CA9-0468-4900-8F2A-A5C5AF63D75E}"/>
                </a:ext>
              </a:extLst>
            </p:cNvPr>
            <p:cNvSpPr/>
            <p:nvPr/>
          </p:nvSpPr>
          <p:spPr>
            <a:xfrm>
              <a:off x="2987824" y="2571750"/>
              <a:ext cx="144016"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6" name="Gleichschenkliges Dreieck 255">
              <a:extLst>
                <a:ext uri="{FF2B5EF4-FFF2-40B4-BE49-F238E27FC236}">
                  <a16:creationId xmlns:a16="http://schemas.microsoft.com/office/drawing/2014/main" id="{92907BFF-D95A-4CC7-822A-09E6536F89CD}"/>
                </a:ext>
              </a:extLst>
            </p:cNvPr>
            <p:cNvSpPr/>
            <p:nvPr/>
          </p:nvSpPr>
          <p:spPr>
            <a:xfrm flipV="1">
              <a:off x="2987824" y="2369181"/>
              <a:ext cx="144016"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cxnSp>
        <p:nvCxnSpPr>
          <p:cNvPr id="258" name="Gerader Verbinder 257">
            <a:extLst>
              <a:ext uri="{FF2B5EF4-FFF2-40B4-BE49-F238E27FC236}">
                <a16:creationId xmlns:a16="http://schemas.microsoft.com/office/drawing/2014/main" id="{1F8107A6-FAC1-4A24-A64E-2A129FADCB91}"/>
              </a:ext>
            </a:extLst>
          </p:cNvPr>
          <p:cNvCxnSpPr/>
          <p:nvPr/>
        </p:nvCxnSpPr>
        <p:spPr>
          <a:xfrm flipH="1">
            <a:off x="1631114" y="3383967"/>
            <a:ext cx="0" cy="623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Textfeld 262">
            <a:extLst>
              <a:ext uri="{FF2B5EF4-FFF2-40B4-BE49-F238E27FC236}">
                <a16:creationId xmlns:a16="http://schemas.microsoft.com/office/drawing/2014/main" id="{88B16F79-871B-4BC7-84C9-3C072C3FA090}"/>
              </a:ext>
            </a:extLst>
          </p:cNvPr>
          <p:cNvSpPr txBox="1"/>
          <p:nvPr/>
        </p:nvSpPr>
        <p:spPr>
          <a:xfrm>
            <a:off x="9252" y="1373965"/>
            <a:ext cx="865090" cy="530915"/>
          </a:xfrm>
          <a:prstGeom prst="rect">
            <a:avLst/>
          </a:prstGeom>
          <a:noFill/>
        </p:spPr>
        <p:txBody>
          <a:bodyPr wrap="square" rtlCol="0">
            <a:spAutoFit/>
          </a:bodyPr>
          <a:lstStyle/>
          <a:p>
            <a:pPr algn="ctr"/>
            <a:r>
              <a:rPr lang="de-CH"/>
              <a:t>Supply pipe</a:t>
            </a:r>
          </a:p>
        </p:txBody>
      </p:sp>
      <p:sp>
        <p:nvSpPr>
          <p:cNvPr id="264" name="Textfeld 263">
            <a:extLst>
              <a:ext uri="{FF2B5EF4-FFF2-40B4-BE49-F238E27FC236}">
                <a16:creationId xmlns:a16="http://schemas.microsoft.com/office/drawing/2014/main" id="{A46BF927-299F-412C-A38C-9A703B69E7D5}"/>
              </a:ext>
            </a:extLst>
          </p:cNvPr>
          <p:cNvSpPr txBox="1"/>
          <p:nvPr/>
        </p:nvSpPr>
        <p:spPr>
          <a:xfrm>
            <a:off x="641104" y="1997262"/>
            <a:ext cx="865090" cy="530915"/>
          </a:xfrm>
          <a:prstGeom prst="rect">
            <a:avLst/>
          </a:prstGeom>
          <a:noFill/>
        </p:spPr>
        <p:txBody>
          <a:bodyPr wrap="square" rtlCol="0">
            <a:spAutoFit/>
          </a:bodyPr>
          <a:lstStyle/>
          <a:p>
            <a:pPr algn="ctr"/>
            <a:r>
              <a:rPr lang="de-CH"/>
              <a:t>Return</a:t>
            </a:r>
          </a:p>
          <a:p>
            <a:pPr algn="ctr"/>
            <a:r>
              <a:rPr lang="de-CH"/>
              <a:t>pipe</a:t>
            </a:r>
          </a:p>
        </p:txBody>
      </p:sp>
      <p:cxnSp>
        <p:nvCxnSpPr>
          <p:cNvPr id="270" name="Gerade Verbindung mit Pfeil 269">
            <a:extLst>
              <a:ext uri="{FF2B5EF4-FFF2-40B4-BE49-F238E27FC236}">
                <a16:creationId xmlns:a16="http://schemas.microsoft.com/office/drawing/2014/main" id="{CDFFBC1E-DCCE-4748-A654-78A6EFEA12F2}"/>
              </a:ext>
            </a:extLst>
          </p:cNvPr>
          <p:cNvCxnSpPr>
            <a:cxnSpLocks/>
          </p:cNvCxnSpPr>
          <p:nvPr/>
        </p:nvCxnSpPr>
        <p:spPr>
          <a:xfrm flipH="1" flipV="1">
            <a:off x="1358305" y="3527726"/>
            <a:ext cx="0" cy="317049"/>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1" name="Gerade Verbindung mit Pfeil 270">
            <a:extLst>
              <a:ext uri="{FF2B5EF4-FFF2-40B4-BE49-F238E27FC236}">
                <a16:creationId xmlns:a16="http://schemas.microsoft.com/office/drawing/2014/main" id="{A514BAAC-BC3C-4A27-B721-32AEBA507842}"/>
              </a:ext>
            </a:extLst>
          </p:cNvPr>
          <p:cNvCxnSpPr/>
          <p:nvPr/>
        </p:nvCxnSpPr>
        <p:spPr>
          <a:xfrm rot="5400000" flipH="1">
            <a:off x="984449" y="2839324"/>
            <a:ext cx="0" cy="317049"/>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2" name="Gerade Verbindung mit Pfeil 271">
            <a:extLst>
              <a:ext uri="{FF2B5EF4-FFF2-40B4-BE49-F238E27FC236}">
                <a16:creationId xmlns:a16="http://schemas.microsoft.com/office/drawing/2014/main" id="{64B2EADA-F71D-4A4D-8831-48066337C91A}"/>
              </a:ext>
            </a:extLst>
          </p:cNvPr>
          <p:cNvCxnSpPr/>
          <p:nvPr/>
        </p:nvCxnSpPr>
        <p:spPr>
          <a:xfrm rot="16200000" flipH="1">
            <a:off x="2700736" y="2583897"/>
            <a:ext cx="0" cy="317049"/>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3" name="Gerade Verbindung mit Pfeil 272">
            <a:extLst>
              <a:ext uri="{FF2B5EF4-FFF2-40B4-BE49-F238E27FC236}">
                <a16:creationId xmlns:a16="http://schemas.microsoft.com/office/drawing/2014/main" id="{434937DD-4E97-4D0E-AA42-6B8D9749E905}"/>
              </a:ext>
            </a:extLst>
          </p:cNvPr>
          <p:cNvCxnSpPr/>
          <p:nvPr/>
        </p:nvCxnSpPr>
        <p:spPr>
          <a:xfrm rot="16200000" flipH="1">
            <a:off x="2700737" y="3094214"/>
            <a:ext cx="0" cy="317049"/>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4" name="Gerade Verbindung mit Pfeil 273">
            <a:extLst>
              <a:ext uri="{FF2B5EF4-FFF2-40B4-BE49-F238E27FC236}">
                <a16:creationId xmlns:a16="http://schemas.microsoft.com/office/drawing/2014/main" id="{0831146E-0D0D-496C-85D5-237C36745F65}"/>
              </a:ext>
            </a:extLst>
          </p:cNvPr>
          <p:cNvCxnSpPr>
            <a:cxnSpLocks/>
          </p:cNvCxnSpPr>
          <p:nvPr/>
        </p:nvCxnSpPr>
        <p:spPr>
          <a:xfrm flipH="1" flipV="1">
            <a:off x="2277045" y="1867699"/>
            <a:ext cx="0" cy="317049"/>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6" name="Gerade Verbindung mit Pfeil 275">
            <a:extLst>
              <a:ext uri="{FF2B5EF4-FFF2-40B4-BE49-F238E27FC236}">
                <a16:creationId xmlns:a16="http://schemas.microsoft.com/office/drawing/2014/main" id="{805D127F-7302-4166-9117-F741AD08FCD4}"/>
              </a:ext>
            </a:extLst>
          </p:cNvPr>
          <p:cNvCxnSpPr>
            <a:cxnSpLocks/>
          </p:cNvCxnSpPr>
          <p:nvPr/>
        </p:nvCxnSpPr>
        <p:spPr>
          <a:xfrm rot="10800000" flipH="1" flipV="1">
            <a:off x="2398807" y="3516038"/>
            <a:ext cx="0" cy="317049"/>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7" name="Textfeld 276">
            <a:extLst>
              <a:ext uri="{FF2B5EF4-FFF2-40B4-BE49-F238E27FC236}">
                <a16:creationId xmlns:a16="http://schemas.microsoft.com/office/drawing/2014/main" id="{14E13FDE-20F0-4828-9156-06B53BAB8E7A}"/>
              </a:ext>
            </a:extLst>
          </p:cNvPr>
          <p:cNvSpPr txBox="1"/>
          <p:nvPr/>
        </p:nvSpPr>
        <p:spPr>
          <a:xfrm>
            <a:off x="52030" y="913660"/>
            <a:ext cx="963725" cy="311624"/>
          </a:xfrm>
          <a:prstGeom prst="rect">
            <a:avLst/>
          </a:prstGeom>
          <a:noFill/>
        </p:spPr>
        <p:txBody>
          <a:bodyPr wrap="none" rtlCol="0">
            <a:spAutoFit/>
          </a:bodyPr>
          <a:lstStyle/>
          <a:p>
            <a:r>
              <a:rPr lang="de-CH"/>
              <a:t>Classical</a:t>
            </a:r>
          </a:p>
        </p:txBody>
      </p:sp>
      <p:grpSp>
        <p:nvGrpSpPr>
          <p:cNvPr id="279" name="Gruppieren 278">
            <a:extLst>
              <a:ext uri="{FF2B5EF4-FFF2-40B4-BE49-F238E27FC236}">
                <a16:creationId xmlns:a16="http://schemas.microsoft.com/office/drawing/2014/main" id="{B14F8D4C-D423-40E5-9D4B-60B14DE5D4D2}"/>
              </a:ext>
            </a:extLst>
          </p:cNvPr>
          <p:cNvGrpSpPr>
            <a:grpSpLocks noChangeAspect="1"/>
          </p:cNvGrpSpPr>
          <p:nvPr/>
        </p:nvGrpSpPr>
        <p:grpSpPr>
          <a:xfrm flipV="1">
            <a:off x="2281775" y="3004212"/>
            <a:ext cx="130077" cy="130340"/>
            <a:chOff x="7308304" y="3844990"/>
            <a:chExt cx="360000" cy="360727"/>
          </a:xfrm>
        </p:grpSpPr>
        <p:sp>
          <p:nvSpPr>
            <p:cNvPr id="280" name="Sehne 279">
              <a:extLst>
                <a:ext uri="{FF2B5EF4-FFF2-40B4-BE49-F238E27FC236}">
                  <a16:creationId xmlns:a16="http://schemas.microsoft.com/office/drawing/2014/main" id="{1DAAA4BF-8410-4B55-B839-967ADFB0A79D}"/>
                </a:ext>
              </a:extLst>
            </p:cNvPr>
            <p:cNvSpPr/>
            <p:nvPr/>
          </p:nvSpPr>
          <p:spPr>
            <a:xfrm>
              <a:off x="7308304" y="3844990"/>
              <a:ext cx="360000" cy="360000"/>
            </a:xfrm>
            <a:prstGeom prst="chord">
              <a:avLst>
                <a:gd name="adj1" fmla="val 5402995"/>
                <a:gd name="adj2" fmla="val 16200000"/>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281" name="Sehne 280">
              <a:extLst>
                <a:ext uri="{FF2B5EF4-FFF2-40B4-BE49-F238E27FC236}">
                  <a16:creationId xmlns:a16="http://schemas.microsoft.com/office/drawing/2014/main" id="{30FEF16C-7916-4164-B1CD-312DACC7786A}"/>
                </a:ext>
              </a:extLst>
            </p:cNvPr>
            <p:cNvSpPr/>
            <p:nvPr/>
          </p:nvSpPr>
          <p:spPr>
            <a:xfrm flipH="1" flipV="1">
              <a:off x="7308304" y="3845717"/>
              <a:ext cx="360000" cy="360000"/>
            </a:xfrm>
            <a:prstGeom prst="chord">
              <a:avLst>
                <a:gd name="adj1" fmla="val 5402995"/>
                <a:gd name="adj2" fmla="val 16200000"/>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grpSp>
      <p:grpSp>
        <p:nvGrpSpPr>
          <p:cNvPr id="285" name="Gruppieren 284">
            <a:extLst>
              <a:ext uri="{FF2B5EF4-FFF2-40B4-BE49-F238E27FC236}">
                <a16:creationId xmlns:a16="http://schemas.microsoft.com/office/drawing/2014/main" id="{32393818-55DC-4594-BF41-800BF7E78631}"/>
              </a:ext>
            </a:extLst>
          </p:cNvPr>
          <p:cNvGrpSpPr>
            <a:grpSpLocks noChangeAspect="1"/>
          </p:cNvGrpSpPr>
          <p:nvPr/>
        </p:nvGrpSpPr>
        <p:grpSpPr>
          <a:xfrm>
            <a:off x="2268208" y="2498535"/>
            <a:ext cx="130077" cy="130340"/>
            <a:chOff x="7308304" y="3844990"/>
            <a:chExt cx="360000" cy="360727"/>
          </a:xfrm>
        </p:grpSpPr>
        <p:sp>
          <p:nvSpPr>
            <p:cNvPr id="367" name="Sehne 366">
              <a:extLst>
                <a:ext uri="{FF2B5EF4-FFF2-40B4-BE49-F238E27FC236}">
                  <a16:creationId xmlns:a16="http://schemas.microsoft.com/office/drawing/2014/main" id="{2469388E-9956-424D-81D7-269FC0E0D7BE}"/>
                </a:ext>
              </a:extLst>
            </p:cNvPr>
            <p:cNvSpPr/>
            <p:nvPr/>
          </p:nvSpPr>
          <p:spPr>
            <a:xfrm>
              <a:off x="7308304" y="3844990"/>
              <a:ext cx="360000" cy="360000"/>
            </a:xfrm>
            <a:prstGeom prst="chord">
              <a:avLst>
                <a:gd name="adj1" fmla="val 5402995"/>
                <a:gd name="adj2" fmla="val 16200000"/>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368" name="Sehne 367">
              <a:extLst>
                <a:ext uri="{FF2B5EF4-FFF2-40B4-BE49-F238E27FC236}">
                  <a16:creationId xmlns:a16="http://schemas.microsoft.com/office/drawing/2014/main" id="{D16A45F4-2317-44C6-91B5-4FFC93670BDB}"/>
                </a:ext>
              </a:extLst>
            </p:cNvPr>
            <p:cNvSpPr/>
            <p:nvPr/>
          </p:nvSpPr>
          <p:spPr>
            <a:xfrm flipH="1" flipV="1">
              <a:off x="7308304" y="3845717"/>
              <a:ext cx="360000" cy="360000"/>
            </a:xfrm>
            <a:prstGeom prst="chord">
              <a:avLst>
                <a:gd name="adj1" fmla="val 5402995"/>
                <a:gd name="adj2" fmla="val 16200000"/>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grpSp>
      <p:sp>
        <p:nvSpPr>
          <p:cNvPr id="286" name="Textfeld 285">
            <a:extLst>
              <a:ext uri="{FF2B5EF4-FFF2-40B4-BE49-F238E27FC236}">
                <a16:creationId xmlns:a16="http://schemas.microsoft.com/office/drawing/2014/main" id="{37185BDB-09EE-48A7-B807-A2D444B9825B}"/>
              </a:ext>
            </a:extLst>
          </p:cNvPr>
          <p:cNvSpPr txBox="1"/>
          <p:nvPr/>
        </p:nvSpPr>
        <p:spPr>
          <a:xfrm>
            <a:off x="1467588" y="3680983"/>
            <a:ext cx="319318" cy="276999"/>
          </a:xfrm>
          <a:prstGeom prst="rect">
            <a:avLst/>
          </a:prstGeom>
          <a:solidFill>
            <a:schemeClr val="bg1"/>
          </a:solidFill>
          <a:ln w="12700">
            <a:solidFill>
              <a:schemeClr val="tx1"/>
            </a:solidFill>
            <a:prstDash val="dash"/>
          </a:ln>
        </p:spPr>
        <p:txBody>
          <a:bodyPr wrap="none" rtlCol="0">
            <a:spAutoFit/>
          </a:bodyPr>
          <a:lstStyle/>
          <a:p>
            <a:r>
              <a:rPr lang="de-CH" sz="1200"/>
              <a:t>Pl</a:t>
            </a:r>
          </a:p>
        </p:txBody>
      </p:sp>
      <p:sp>
        <p:nvSpPr>
          <p:cNvPr id="289" name="Textfeld 288">
            <a:extLst>
              <a:ext uri="{FF2B5EF4-FFF2-40B4-BE49-F238E27FC236}">
                <a16:creationId xmlns:a16="http://schemas.microsoft.com/office/drawing/2014/main" id="{C5BDD79F-DA94-40B1-8543-5ABB0657E934}"/>
              </a:ext>
            </a:extLst>
          </p:cNvPr>
          <p:cNvSpPr txBox="1"/>
          <p:nvPr/>
        </p:nvSpPr>
        <p:spPr>
          <a:xfrm>
            <a:off x="2408685" y="2417907"/>
            <a:ext cx="343364" cy="276999"/>
          </a:xfrm>
          <a:prstGeom prst="rect">
            <a:avLst/>
          </a:prstGeom>
          <a:solidFill>
            <a:schemeClr val="bg1"/>
          </a:solidFill>
          <a:ln w="12700">
            <a:solidFill>
              <a:schemeClr val="tx1"/>
            </a:solidFill>
            <a:prstDash val="dash"/>
          </a:ln>
        </p:spPr>
        <p:txBody>
          <a:bodyPr wrap="none" rtlCol="0">
            <a:spAutoFit/>
          </a:bodyPr>
          <a:lstStyle/>
          <a:p>
            <a:r>
              <a:rPr lang="de-CH" sz="1200">
                <a:solidFill>
                  <a:srgbClr val="FF0000"/>
                </a:solidFill>
              </a:rPr>
              <a:t>Pr</a:t>
            </a:r>
          </a:p>
        </p:txBody>
      </p:sp>
      <p:sp>
        <p:nvSpPr>
          <p:cNvPr id="290" name="Textfeld 289">
            <a:extLst>
              <a:ext uri="{FF2B5EF4-FFF2-40B4-BE49-F238E27FC236}">
                <a16:creationId xmlns:a16="http://schemas.microsoft.com/office/drawing/2014/main" id="{3B6AF973-352B-48EA-8875-8FFBAD3A9B36}"/>
              </a:ext>
            </a:extLst>
          </p:cNvPr>
          <p:cNvSpPr txBox="1"/>
          <p:nvPr/>
        </p:nvSpPr>
        <p:spPr>
          <a:xfrm>
            <a:off x="2408685" y="2925946"/>
            <a:ext cx="343364" cy="276999"/>
          </a:xfrm>
          <a:prstGeom prst="rect">
            <a:avLst/>
          </a:prstGeom>
          <a:solidFill>
            <a:schemeClr val="bg1"/>
          </a:solidFill>
          <a:ln w="12700">
            <a:solidFill>
              <a:schemeClr val="tx1"/>
            </a:solidFill>
            <a:prstDash val="dash"/>
          </a:ln>
        </p:spPr>
        <p:txBody>
          <a:bodyPr wrap="none" rtlCol="0">
            <a:spAutoFit/>
          </a:bodyPr>
          <a:lstStyle/>
          <a:p>
            <a:r>
              <a:rPr lang="de-CH" sz="1200">
                <a:solidFill>
                  <a:srgbClr val="0070C0"/>
                </a:solidFill>
              </a:rPr>
              <a:t>Pr</a:t>
            </a:r>
          </a:p>
        </p:txBody>
      </p:sp>
      <p:sp>
        <p:nvSpPr>
          <p:cNvPr id="291" name="Textfeld 290">
            <a:extLst>
              <a:ext uri="{FF2B5EF4-FFF2-40B4-BE49-F238E27FC236}">
                <a16:creationId xmlns:a16="http://schemas.microsoft.com/office/drawing/2014/main" id="{9D676DE4-53A5-4844-AD1A-580554B8B5A3}"/>
              </a:ext>
            </a:extLst>
          </p:cNvPr>
          <p:cNvSpPr txBox="1"/>
          <p:nvPr/>
        </p:nvSpPr>
        <p:spPr>
          <a:xfrm>
            <a:off x="870814" y="2659711"/>
            <a:ext cx="343364" cy="276999"/>
          </a:xfrm>
          <a:prstGeom prst="rect">
            <a:avLst/>
          </a:prstGeom>
          <a:solidFill>
            <a:schemeClr val="bg1"/>
          </a:solidFill>
          <a:ln w="12700">
            <a:solidFill>
              <a:schemeClr val="tx1"/>
            </a:solidFill>
            <a:prstDash val="dash"/>
          </a:ln>
        </p:spPr>
        <p:txBody>
          <a:bodyPr wrap="none" rtlCol="0">
            <a:spAutoFit/>
          </a:bodyPr>
          <a:lstStyle/>
          <a:p>
            <a:r>
              <a:rPr lang="de-CH" sz="1200">
                <a:solidFill>
                  <a:srgbClr val="0070C0"/>
                </a:solidFill>
              </a:rPr>
              <a:t>Pr</a:t>
            </a:r>
          </a:p>
        </p:txBody>
      </p:sp>
      <p:sp>
        <p:nvSpPr>
          <p:cNvPr id="294" name="Textfeld 293">
            <a:extLst>
              <a:ext uri="{FF2B5EF4-FFF2-40B4-BE49-F238E27FC236}">
                <a16:creationId xmlns:a16="http://schemas.microsoft.com/office/drawing/2014/main" id="{7641F764-B0BD-40CD-8496-19D9DE9A59A9}"/>
              </a:ext>
            </a:extLst>
          </p:cNvPr>
          <p:cNvSpPr txBox="1"/>
          <p:nvPr/>
        </p:nvSpPr>
        <p:spPr>
          <a:xfrm>
            <a:off x="1905404" y="1727004"/>
            <a:ext cx="290464" cy="276999"/>
          </a:xfrm>
          <a:prstGeom prst="rect">
            <a:avLst/>
          </a:prstGeom>
          <a:solidFill>
            <a:schemeClr val="bg1"/>
          </a:solidFill>
          <a:ln w="12700">
            <a:solidFill>
              <a:schemeClr val="tx1"/>
            </a:solidFill>
            <a:prstDash val="dash"/>
          </a:ln>
        </p:spPr>
        <p:txBody>
          <a:bodyPr wrap="none" rtlCol="0">
            <a:spAutoFit/>
          </a:bodyPr>
          <a:lstStyle/>
          <a:p>
            <a:r>
              <a:rPr lang="de-CH" sz="1200"/>
              <a:t>S</a:t>
            </a:r>
          </a:p>
        </p:txBody>
      </p:sp>
      <p:grpSp>
        <p:nvGrpSpPr>
          <p:cNvPr id="299" name="Gruppieren 298">
            <a:extLst>
              <a:ext uri="{FF2B5EF4-FFF2-40B4-BE49-F238E27FC236}">
                <a16:creationId xmlns:a16="http://schemas.microsoft.com/office/drawing/2014/main" id="{ACF06CC0-7C3C-430C-A259-AB131A9AEB25}"/>
              </a:ext>
            </a:extLst>
          </p:cNvPr>
          <p:cNvGrpSpPr>
            <a:grpSpLocks noChangeAspect="1"/>
          </p:cNvGrpSpPr>
          <p:nvPr/>
        </p:nvGrpSpPr>
        <p:grpSpPr>
          <a:xfrm>
            <a:off x="2009108" y="2081695"/>
            <a:ext cx="96000" cy="144000"/>
            <a:chOff x="2987824" y="2369181"/>
            <a:chExt cx="144016" cy="418593"/>
          </a:xfrm>
        </p:grpSpPr>
        <p:sp>
          <p:nvSpPr>
            <p:cNvPr id="300" name="Gleichschenkliges Dreieck 299">
              <a:extLst>
                <a:ext uri="{FF2B5EF4-FFF2-40B4-BE49-F238E27FC236}">
                  <a16:creationId xmlns:a16="http://schemas.microsoft.com/office/drawing/2014/main" id="{8B495B7C-4440-4C48-919F-2F1838FADA7F}"/>
                </a:ext>
              </a:extLst>
            </p:cNvPr>
            <p:cNvSpPr/>
            <p:nvPr/>
          </p:nvSpPr>
          <p:spPr>
            <a:xfrm>
              <a:off x="2987824" y="2571750"/>
              <a:ext cx="144016"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1" name="Gleichschenkliges Dreieck 300">
              <a:extLst>
                <a:ext uri="{FF2B5EF4-FFF2-40B4-BE49-F238E27FC236}">
                  <a16:creationId xmlns:a16="http://schemas.microsoft.com/office/drawing/2014/main" id="{D3E84B0A-DEE7-4E75-A69D-578296CE9730}"/>
                </a:ext>
              </a:extLst>
            </p:cNvPr>
            <p:cNvSpPr/>
            <p:nvPr/>
          </p:nvSpPr>
          <p:spPr>
            <a:xfrm flipV="1">
              <a:off x="2987824" y="2369181"/>
              <a:ext cx="144016"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302" name="Textfeld 301">
            <a:extLst>
              <a:ext uri="{FF2B5EF4-FFF2-40B4-BE49-F238E27FC236}">
                <a16:creationId xmlns:a16="http://schemas.microsoft.com/office/drawing/2014/main" id="{A59B6BF6-FB8B-473D-B84E-F1AFF2CA51CC}"/>
              </a:ext>
            </a:extLst>
          </p:cNvPr>
          <p:cNvSpPr txBox="1"/>
          <p:nvPr/>
        </p:nvSpPr>
        <p:spPr>
          <a:xfrm>
            <a:off x="2043609" y="3633145"/>
            <a:ext cx="290464" cy="276999"/>
          </a:xfrm>
          <a:prstGeom prst="rect">
            <a:avLst/>
          </a:prstGeom>
          <a:solidFill>
            <a:schemeClr val="bg1"/>
          </a:solidFill>
          <a:ln w="12700">
            <a:solidFill>
              <a:schemeClr val="tx1"/>
            </a:solidFill>
            <a:prstDash val="dash"/>
          </a:ln>
        </p:spPr>
        <p:txBody>
          <a:bodyPr wrap="none" rtlCol="0">
            <a:spAutoFit/>
          </a:bodyPr>
          <a:lstStyle/>
          <a:p>
            <a:r>
              <a:rPr lang="de-CH" sz="1200"/>
              <a:t>S</a:t>
            </a:r>
          </a:p>
        </p:txBody>
      </p:sp>
      <p:grpSp>
        <p:nvGrpSpPr>
          <p:cNvPr id="303" name="Gruppieren 302">
            <a:extLst>
              <a:ext uri="{FF2B5EF4-FFF2-40B4-BE49-F238E27FC236}">
                <a16:creationId xmlns:a16="http://schemas.microsoft.com/office/drawing/2014/main" id="{618CC242-2BC6-4BA7-B2CC-5D39E96FA781}"/>
              </a:ext>
            </a:extLst>
          </p:cNvPr>
          <p:cNvGrpSpPr>
            <a:grpSpLocks noChangeAspect="1"/>
          </p:cNvGrpSpPr>
          <p:nvPr/>
        </p:nvGrpSpPr>
        <p:grpSpPr>
          <a:xfrm rot="10800000" flipH="1">
            <a:off x="1524232" y="3438927"/>
            <a:ext cx="216000" cy="216000"/>
            <a:chOff x="4283968" y="2067694"/>
            <a:chExt cx="720000" cy="720000"/>
          </a:xfrm>
        </p:grpSpPr>
        <p:sp>
          <p:nvSpPr>
            <p:cNvPr id="304" name="Ellipse 303">
              <a:extLst>
                <a:ext uri="{FF2B5EF4-FFF2-40B4-BE49-F238E27FC236}">
                  <a16:creationId xmlns:a16="http://schemas.microsoft.com/office/drawing/2014/main" id="{42A73AFA-74E6-4DB0-9776-5075704FC5E4}"/>
                </a:ext>
              </a:extLst>
            </p:cNvPr>
            <p:cNvSpPr/>
            <p:nvPr/>
          </p:nvSpPr>
          <p:spPr>
            <a:xfrm>
              <a:off x="4283968" y="2067694"/>
              <a:ext cx="72000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305" name="Gleichschenkliges Dreieck 304">
              <a:extLst>
                <a:ext uri="{FF2B5EF4-FFF2-40B4-BE49-F238E27FC236}">
                  <a16:creationId xmlns:a16="http://schemas.microsoft.com/office/drawing/2014/main" id="{A24AE55F-B7F5-491F-872E-D9B008222BE8}"/>
                </a:ext>
              </a:extLst>
            </p:cNvPr>
            <p:cNvSpPr>
              <a:spLocks noChangeAspect="1"/>
            </p:cNvSpPr>
            <p:nvPr/>
          </p:nvSpPr>
          <p:spPr>
            <a:xfrm>
              <a:off x="4366100" y="2088378"/>
              <a:ext cx="565940" cy="56594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306" name="Gruppieren 305">
            <a:extLst>
              <a:ext uri="{FF2B5EF4-FFF2-40B4-BE49-F238E27FC236}">
                <a16:creationId xmlns:a16="http://schemas.microsoft.com/office/drawing/2014/main" id="{F83268B4-B9B3-4069-8D89-D38ABD31FEFB}"/>
              </a:ext>
            </a:extLst>
          </p:cNvPr>
          <p:cNvGrpSpPr>
            <a:grpSpLocks noChangeAspect="1"/>
          </p:cNvGrpSpPr>
          <p:nvPr/>
        </p:nvGrpSpPr>
        <p:grpSpPr>
          <a:xfrm>
            <a:off x="2147868" y="3434033"/>
            <a:ext cx="96000" cy="144000"/>
            <a:chOff x="2987824" y="2369181"/>
            <a:chExt cx="144016" cy="418593"/>
          </a:xfrm>
        </p:grpSpPr>
        <p:sp>
          <p:nvSpPr>
            <p:cNvPr id="307" name="Gleichschenkliges Dreieck 306">
              <a:extLst>
                <a:ext uri="{FF2B5EF4-FFF2-40B4-BE49-F238E27FC236}">
                  <a16:creationId xmlns:a16="http://schemas.microsoft.com/office/drawing/2014/main" id="{46E907C2-9798-4AB4-9CCC-654300FC3BB9}"/>
                </a:ext>
              </a:extLst>
            </p:cNvPr>
            <p:cNvSpPr/>
            <p:nvPr/>
          </p:nvSpPr>
          <p:spPr>
            <a:xfrm>
              <a:off x="2987824" y="2571750"/>
              <a:ext cx="144016"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8" name="Gleichschenkliges Dreieck 307">
              <a:extLst>
                <a:ext uri="{FF2B5EF4-FFF2-40B4-BE49-F238E27FC236}">
                  <a16:creationId xmlns:a16="http://schemas.microsoft.com/office/drawing/2014/main" id="{FBD877AA-3E6A-4527-BFFC-0AEA161737E7}"/>
                </a:ext>
              </a:extLst>
            </p:cNvPr>
            <p:cNvSpPr/>
            <p:nvPr/>
          </p:nvSpPr>
          <p:spPr>
            <a:xfrm flipV="1">
              <a:off x="2987824" y="2369181"/>
              <a:ext cx="144016"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309" name="Textfeld 308">
            <a:extLst>
              <a:ext uri="{FF2B5EF4-FFF2-40B4-BE49-F238E27FC236}">
                <a16:creationId xmlns:a16="http://schemas.microsoft.com/office/drawing/2014/main" id="{6219EF69-2706-4286-88C8-A2668E1C38FA}"/>
              </a:ext>
            </a:extLst>
          </p:cNvPr>
          <p:cNvSpPr txBox="1"/>
          <p:nvPr/>
        </p:nvSpPr>
        <p:spPr>
          <a:xfrm>
            <a:off x="4967169" y="3707768"/>
            <a:ext cx="290464" cy="276999"/>
          </a:xfrm>
          <a:prstGeom prst="rect">
            <a:avLst/>
          </a:prstGeom>
          <a:solidFill>
            <a:schemeClr val="bg1"/>
          </a:solidFill>
          <a:ln w="12700">
            <a:solidFill>
              <a:schemeClr val="tx1"/>
            </a:solidFill>
            <a:prstDash val="dash"/>
          </a:ln>
        </p:spPr>
        <p:txBody>
          <a:bodyPr wrap="none" rtlCol="0">
            <a:spAutoFit/>
          </a:bodyPr>
          <a:lstStyle/>
          <a:p>
            <a:r>
              <a:rPr lang="de-CH" sz="1200"/>
              <a:t>S</a:t>
            </a:r>
          </a:p>
        </p:txBody>
      </p:sp>
      <p:sp>
        <p:nvSpPr>
          <p:cNvPr id="310" name="Textfeld 309">
            <a:extLst>
              <a:ext uri="{FF2B5EF4-FFF2-40B4-BE49-F238E27FC236}">
                <a16:creationId xmlns:a16="http://schemas.microsoft.com/office/drawing/2014/main" id="{65B4CFED-3A70-4292-98B5-9510182CE675}"/>
              </a:ext>
            </a:extLst>
          </p:cNvPr>
          <p:cNvSpPr txBox="1"/>
          <p:nvPr/>
        </p:nvSpPr>
        <p:spPr>
          <a:xfrm>
            <a:off x="4840294" y="1733852"/>
            <a:ext cx="290464" cy="276999"/>
          </a:xfrm>
          <a:prstGeom prst="rect">
            <a:avLst/>
          </a:prstGeom>
          <a:solidFill>
            <a:schemeClr val="bg1"/>
          </a:solidFill>
          <a:ln w="12700">
            <a:solidFill>
              <a:schemeClr val="tx1"/>
            </a:solidFill>
            <a:prstDash val="dash"/>
          </a:ln>
        </p:spPr>
        <p:txBody>
          <a:bodyPr wrap="none" rtlCol="0">
            <a:spAutoFit/>
          </a:bodyPr>
          <a:lstStyle/>
          <a:p>
            <a:r>
              <a:rPr lang="de-CH" sz="1200"/>
              <a:t>S</a:t>
            </a:r>
          </a:p>
        </p:txBody>
      </p:sp>
      <p:sp>
        <p:nvSpPr>
          <p:cNvPr id="311" name="Textfeld 310">
            <a:extLst>
              <a:ext uri="{FF2B5EF4-FFF2-40B4-BE49-F238E27FC236}">
                <a16:creationId xmlns:a16="http://schemas.microsoft.com/office/drawing/2014/main" id="{FCE24A60-DC93-4D35-85E9-2146B1CD36BA}"/>
              </a:ext>
            </a:extLst>
          </p:cNvPr>
          <p:cNvSpPr txBox="1"/>
          <p:nvPr/>
        </p:nvSpPr>
        <p:spPr>
          <a:xfrm>
            <a:off x="3602421" y="2674529"/>
            <a:ext cx="343364" cy="276999"/>
          </a:xfrm>
          <a:prstGeom prst="rect">
            <a:avLst/>
          </a:prstGeom>
          <a:solidFill>
            <a:schemeClr val="bg1"/>
          </a:solidFill>
          <a:ln w="12700">
            <a:solidFill>
              <a:schemeClr val="tx1"/>
            </a:solidFill>
            <a:prstDash val="dash"/>
          </a:ln>
        </p:spPr>
        <p:txBody>
          <a:bodyPr wrap="none" rtlCol="0">
            <a:spAutoFit/>
          </a:bodyPr>
          <a:lstStyle/>
          <a:p>
            <a:r>
              <a:rPr lang="de-CH" sz="1200">
                <a:solidFill>
                  <a:srgbClr val="0070C0"/>
                </a:solidFill>
              </a:rPr>
              <a:t>Pr</a:t>
            </a:r>
          </a:p>
        </p:txBody>
      </p:sp>
      <p:sp>
        <p:nvSpPr>
          <p:cNvPr id="312" name="Textfeld 311">
            <a:extLst>
              <a:ext uri="{FF2B5EF4-FFF2-40B4-BE49-F238E27FC236}">
                <a16:creationId xmlns:a16="http://schemas.microsoft.com/office/drawing/2014/main" id="{9D426A89-5450-464C-AB61-472A0D9A1006}"/>
              </a:ext>
            </a:extLst>
          </p:cNvPr>
          <p:cNvSpPr txBox="1"/>
          <p:nvPr/>
        </p:nvSpPr>
        <p:spPr>
          <a:xfrm>
            <a:off x="5289760" y="2438165"/>
            <a:ext cx="343364" cy="276999"/>
          </a:xfrm>
          <a:prstGeom prst="rect">
            <a:avLst/>
          </a:prstGeom>
          <a:solidFill>
            <a:schemeClr val="bg1"/>
          </a:solidFill>
          <a:ln w="12700">
            <a:solidFill>
              <a:schemeClr val="tx1"/>
            </a:solidFill>
            <a:prstDash val="dash"/>
          </a:ln>
        </p:spPr>
        <p:txBody>
          <a:bodyPr wrap="none" rtlCol="0">
            <a:spAutoFit/>
          </a:bodyPr>
          <a:lstStyle/>
          <a:p>
            <a:r>
              <a:rPr lang="de-CH" sz="1200">
                <a:solidFill>
                  <a:srgbClr val="FF0000"/>
                </a:solidFill>
              </a:rPr>
              <a:t>Pr</a:t>
            </a:r>
          </a:p>
        </p:txBody>
      </p:sp>
      <p:sp>
        <p:nvSpPr>
          <p:cNvPr id="313" name="Textfeld 312">
            <a:extLst>
              <a:ext uri="{FF2B5EF4-FFF2-40B4-BE49-F238E27FC236}">
                <a16:creationId xmlns:a16="http://schemas.microsoft.com/office/drawing/2014/main" id="{1DBA82F2-45BE-4A03-9407-11235D557892}"/>
              </a:ext>
            </a:extLst>
          </p:cNvPr>
          <p:cNvSpPr txBox="1"/>
          <p:nvPr/>
        </p:nvSpPr>
        <p:spPr>
          <a:xfrm>
            <a:off x="5541410" y="2945463"/>
            <a:ext cx="343364" cy="276999"/>
          </a:xfrm>
          <a:prstGeom prst="rect">
            <a:avLst/>
          </a:prstGeom>
          <a:solidFill>
            <a:schemeClr val="bg1"/>
          </a:solidFill>
          <a:ln w="12700">
            <a:solidFill>
              <a:schemeClr val="tx1"/>
            </a:solidFill>
            <a:prstDash val="dash"/>
          </a:ln>
        </p:spPr>
        <p:txBody>
          <a:bodyPr wrap="none" rtlCol="0">
            <a:spAutoFit/>
          </a:bodyPr>
          <a:lstStyle/>
          <a:p>
            <a:r>
              <a:rPr lang="de-CH" sz="1200">
                <a:solidFill>
                  <a:srgbClr val="0070C0"/>
                </a:solidFill>
              </a:rPr>
              <a:t>Pr</a:t>
            </a:r>
          </a:p>
        </p:txBody>
      </p:sp>
      <p:sp>
        <p:nvSpPr>
          <p:cNvPr id="317" name="Textfeld 316">
            <a:extLst>
              <a:ext uri="{FF2B5EF4-FFF2-40B4-BE49-F238E27FC236}">
                <a16:creationId xmlns:a16="http://schemas.microsoft.com/office/drawing/2014/main" id="{23387D2F-3CD4-4144-B5E7-76590D447B40}"/>
              </a:ext>
            </a:extLst>
          </p:cNvPr>
          <p:cNvSpPr txBox="1"/>
          <p:nvPr/>
        </p:nvSpPr>
        <p:spPr>
          <a:xfrm>
            <a:off x="6104776" y="2683873"/>
            <a:ext cx="343364" cy="276999"/>
          </a:xfrm>
          <a:prstGeom prst="rect">
            <a:avLst/>
          </a:prstGeom>
          <a:solidFill>
            <a:schemeClr val="bg1"/>
          </a:solidFill>
          <a:ln w="12700">
            <a:solidFill>
              <a:schemeClr val="tx1"/>
            </a:solidFill>
            <a:prstDash val="dash"/>
          </a:ln>
        </p:spPr>
        <p:txBody>
          <a:bodyPr wrap="none" rtlCol="0">
            <a:spAutoFit/>
          </a:bodyPr>
          <a:lstStyle/>
          <a:p>
            <a:r>
              <a:rPr lang="de-CH" sz="1200">
                <a:solidFill>
                  <a:srgbClr val="0070C0"/>
                </a:solidFill>
              </a:rPr>
              <a:t>Pr</a:t>
            </a:r>
          </a:p>
        </p:txBody>
      </p:sp>
      <p:grpSp>
        <p:nvGrpSpPr>
          <p:cNvPr id="321" name="Gruppieren 320">
            <a:extLst>
              <a:ext uri="{FF2B5EF4-FFF2-40B4-BE49-F238E27FC236}">
                <a16:creationId xmlns:a16="http://schemas.microsoft.com/office/drawing/2014/main" id="{5EF3DBB7-66FE-42EF-83DE-3276B98F2A52}"/>
              </a:ext>
            </a:extLst>
          </p:cNvPr>
          <p:cNvGrpSpPr>
            <a:grpSpLocks noChangeAspect="1"/>
          </p:cNvGrpSpPr>
          <p:nvPr/>
        </p:nvGrpSpPr>
        <p:grpSpPr>
          <a:xfrm flipH="1" flipV="1">
            <a:off x="1239008" y="2730211"/>
            <a:ext cx="130077" cy="130340"/>
            <a:chOff x="7308304" y="3844990"/>
            <a:chExt cx="360000" cy="360727"/>
          </a:xfrm>
        </p:grpSpPr>
        <p:sp>
          <p:nvSpPr>
            <p:cNvPr id="322" name="Sehne 321">
              <a:extLst>
                <a:ext uri="{FF2B5EF4-FFF2-40B4-BE49-F238E27FC236}">
                  <a16:creationId xmlns:a16="http://schemas.microsoft.com/office/drawing/2014/main" id="{705C4992-E662-424E-AA1E-2D7C62F1DFFF}"/>
                </a:ext>
              </a:extLst>
            </p:cNvPr>
            <p:cNvSpPr/>
            <p:nvPr/>
          </p:nvSpPr>
          <p:spPr>
            <a:xfrm>
              <a:off x="7308304" y="3844990"/>
              <a:ext cx="360000" cy="360000"/>
            </a:xfrm>
            <a:prstGeom prst="chord">
              <a:avLst>
                <a:gd name="adj1" fmla="val 5402995"/>
                <a:gd name="adj2" fmla="val 16200000"/>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323" name="Sehne 322">
              <a:extLst>
                <a:ext uri="{FF2B5EF4-FFF2-40B4-BE49-F238E27FC236}">
                  <a16:creationId xmlns:a16="http://schemas.microsoft.com/office/drawing/2014/main" id="{8C3E36F5-B00C-4D66-95A8-70075E08849C}"/>
                </a:ext>
              </a:extLst>
            </p:cNvPr>
            <p:cNvSpPr/>
            <p:nvPr/>
          </p:nvSpPr>
          <p:spPr>
            <a:xfrm flipH="1" flipV="1">
              <a:off x="7308304" y="3845717"/>
              <a:ext cx="360000" cy="360000"/>
            </a:xfrm>
            <a:prstGeom prst="chord">
              <a:avLst>
                <a:gd name="adj1" fmla="val 5402995"/>
                <a:gd name="adj2" fmla="val 16200000"/>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grpSp>
      <p:sp>
        <p:nvSpPr>
          <p:cNvPr id="324" name="Textfeld 323">
            <a:extLst>
              <a:ext uri="{FF2B5EF4-FFF2-40B4-BE49-F238E27FC236}">
                <a16:creationId xmlns:a16="http://schemas.microsoft.com/office/drawing/2014/main" id="{F0135AAD-D2B9-4EE9-92AA-94C15B0E8EE3}"/>
              </a:ext>
            </a:extLst>
          </p:cNvPr>
          <p:cNvSpPr txBox="1"/>
          <p:nvPr/>
        </p:nvSpPr>
        <p:spPr>
          <a:xfrm>
            <a:off x="8574161" y="2356148"/>
            <a:ext cx="343364" cy="276999"/>
          </a:xfrm>
          <a:prstGeom prst="rect">
            <a:avLst/>
          </a:prstGeom>
          <a:solidFill>
            <a:schemeClr val="bg1"/>
          </a:solidFill>
          <a:ln w="12700">
            <a:solidFill>
              <a:schemeClr val="tx1"/>
            </a:solidFill>
            <a:prstDash val="dash"/>
          </a:ln>
        </p:spPr>
        <p:txBody>
          <a:bodyPr wrap="none" rtlCol="0">
            <a:spAutoFit/>
          </a:bodyPr>
          <a:lstStyle/>
          <a:p>
            <a:r>
              <a:rPr lang="de-CH" sz="1200">
                <a:solidFill>
                  <a:srgbClr val="FF0000"/>
                </a:solidFill>
              </a:rPr>
              <a:t>Pr</a:t>
            </a:r>
          </a:p>
        </p:txBody>
      </p:sp>
      <p:sp>
        <p:nvSpPr>
          <p:cNvPr id="325" name="Textfeld 324">
            <a:extLst>
              <a:ext uri="{FF2B5EF4-FFF2-40B4-BE49-F238E27FC236}">
                <a16:creationId xmlns:a16="http://schemas.microsoft.com/office/drawing/2014/main" id="{74C4C2B3-42C7-4EB8-A1AE-638DB3C7C999}"/>
              </a:ext>
            </a:extLst>
          </p:cNvPr>
          <p:cNvSpPr txBox="1"/>
          <p:nvPr/>
        </p:nvSpPr>
        <p:spPr>
          <a:xfrm>
            <a:off x="8582439" y="2978325"/>
            <a:ext cx="343364" cy="276999"/>
          </a:xfrm>
          <a:prstGeom prst="rect">
            <a:avLst/>
          </a:prstGeom>
          <a:solidFill>
            <a:schemeClr val="bg1"/>
          </a:solidFill>
          <a:ln w="12700">
            <a:solidFill>
              <a:schemeClr val="tx1"/>
            </a:solidFill>
            <a:prstDash val="dash"/>
          </a:ln>
        </p:spPr>
        <p:txBody>
          <a:bodyPr wrap="none" rtlCol="0">
            <a:spAutoFit/>
          </a:bodyPr>
          <a:lstStyle/>
          <a:p>
            <a:r>
              <a:rPr lang="de-CH" sz="1200">
                <a:solidFill>
                  <a:srgbClr val="0070C0"/>
                </a:solidFill>
              </a:rPr>
              <a:t>Pr</a:t>
            </a:r>
          </a:p>
        </p:txBody>
      </p:sp>
      <p:sp>
        <p:nvSpPr>
          <p:cNvPr id="326" name="Textfeld 325">
            <a:extLst>
              <a:ext uri="{FF2B5EF4-FFF2-40B4-BE49-F238E27FC236}">
                <a16:creationId xmlns:a16="http://schemas.microsoft.com/office/drawing/2014/main" id="{5171602F-5F06-4E2F-AFC7-B6E866E1227A}"/>
              </a:ext>
            </a:extLst>
          </p:cNvPr>
          <p:cNvSpPr txBox="1"/>
          <p:nvPr/>
        </p:nvSpPr>
        <p:spPr>
          <a:xfrm>
            <a:off x="7251070" y="1560314"/>
            <a:ext cx="290464" cy="276999"/>
          </a:xfrm>
          <a:prstGeom prst="rect">
            <a:avLst/>
          </a:prstGeom>
          <a:solidFill>
            <a:schemeClr val="bg1"/>
          </a:solidFill>
          <a:ln w="12700">
            <a:solidFill>
              <a:schemeClr val="tx1"/>
            </a:solidFill>
            <a:prstDash val="dash"/>
          </a:ln>
        </p:spPr>
        <p:txBody>
          <a:bodyPr wrap="none" rtlCol="0">
            <a:spAutoFit/>
          </a:bodyPr>
          <a:lstStyle/>
          <a:p>
            <a:r>
              <a:rPr lang="de-CH" sz="1200"/>
              <a:t>S</a:t>
            </a:r>
          </a:p>
        </p:txBody>
      </p:sp>
      <p:sp>
        <p:nvSpPr>
          <p:cNvPr id="327" name="Textfeld 326">
            <a:extLst>
              <a:ext uri="{FF2B5EF4-FFF2-40B4-BE49-F238E27FC236}">
                <a16:creationId xmlns:a16="http://schemas.microsoft.com/office/drawing/2014/main" id="{76AF5A9B-2804-4F0F-A88E-0964D5B22A84}"/>
              </a:ext>
            </a:extLst>
          </p:cNvPr>
          <p:cNvSpPr txBox="1"/>
          <p:nvPr/>
        </p:nvSpPr>
        <p:spPr>
          <a:xfrm>
            <a:off x="7479208" y="3940659"/>
            <a:ext cx="290464" cy="276999"/>
          </a:xfrm>
          <a:prstGeom prst="rect">
            <a:avLst/>
          </a:prstGeom>
          <a:solidFill>
            <a:schemeClr val="bg1"/>
          </a:solidFill>
          <a:ln w="12700">
            <a:solidFill>
              <a:schemeClr val="tx1"/>
            </a:solidFill>
            <a:prstDash val="dash"/>
          </a:ln>
        </p:spPr>
        <p:txBody>
          <a:bodyPr wrap="none" rtlCol="0">
            <a:spAutoFit/>
          </a:bodyPr>
          <a:lstStyle/>
          <a:p>
            <a:r>
              <a:rPr lang="de-CH" sz="1200"/>
              <a:t>S</a:t>
            </a:r>
          </a:p>
        </p:txBody>
      </p:sp>
      <p:sp>
        <p:nvSpPr>
          <p:cNvPr id="328" name="Textfeld 327">
            <a:extLst>
              <a:ext uri="{FF2B5EF4-FFF2-40B4-BE49-F238E27FC236}">
                <a16:creationId xmlns:a16="http://schemas.microsoft.com/office/drawing/2014/main" id="{7610685C-5C27-4652-B51C-25CCE74D3C92}"/>
              </a:ext>
            </a:extLst>
          </p:cNvPr>
          <p:cNvSpPr txBox="1"/>
          <p:nvPr/>
        </p:nvSpPr>
        <p:spPr>
          <a:xfrm>
            <a:off x="6973285" y="3967136"/>
            <a:ext cx="319318" cy="276999"/>
          </a:xfrm>
          <a:prstGeom prst="rect">
            <a:avLst/>
          </a:prstGeom>
          <a:solidFill>
            <a:schemeClr val="bg1"/>
          </a:solidFill>
          <a:ln w="12700">
            <a:solidFill>
              <a:schemeClr val="tx1"/>
            </a:solidFill>
            <a:prstDash val="dash"/>
          </a:ln>
        </p:spPr>
        <p:txBody>
          <a:bodyPr wrap="none" rtlCol="0">
            <a:spAutoFit/>
          </a:bodyPr>
          <a:lstStyle/>
          <a:p>
            <a:r>
              <a:rPr lang="de-CH" sz="1200"/>
              <a:t>Pl</a:t>
            </a:r>
          </a:p>
        </p:txBody>
      </p:sp>
      <p:sp>
        <p:nvSpPr>
          <p:cNvPr id="329" name="Textfeld 328">
            <a:extLst>
              <a:ext uri="{FF2B5EF4-FFF2-40B4-BE49-F238E27FC236}">
                <a16:creationId xmlns:a16="http://schemas.microsoft.com/office/drawing/2014/main" id="{872DBB8C-17FD-4318-B241-D11FA46B0464}"/>
              </a:ext>
            </a:extLst>
          </p:cNvPr>
          <p:cNvSpPr txBox="1"/>
          <p:nvPr/>
        </p:nvSpPr>
        <p:spPr>
          <a:xfrm>
            <a:off x="4387474" y="3428947"/>
            <a:ext cx="319318" cy="276999"/>
          </a:xfrm>
          <a:prstGeom prst="rect">
            <a:avLst/>
          </a:prstGeom>
          <a:solidFill>
            <a:schemeClr val="bg1"/>
          </a:solidFill>
          <a:ln w="12700">
            <a:solidFill>
              <a:schemeClr val="tx1"/>
            </a:solidFill>
            <a:prstDash val="dash"/>
          </a:ln>
        </p:spPr>
        <p:txBody>
          <a:bodyPr wrap="none" rtlCol="0">
            <a:spAutoFit/>
          </a:bodyPr>
          <a:lstStyle/>
          <a:p>
            <a:r>
              <a:rPr lang="de-CH" sz="1200"/>
              <a:t>Pl</a:t>
            </a:r>
          </a:p>
        </p:txBody>
      </p:sp>
    </p:spTree>
    <p:extLst>
      <p:ext uri="{BB962C8B-B14F-4D97-AF65-F5344CB8AC3E}">
        <p14:creationId xmlns:p14="http://schemas.microsoft.com/office/powerpoint/2010/main" val="22245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1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9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1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9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0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0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0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0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9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6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2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2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1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2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2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2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1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6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4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8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83"/>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8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8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86"/>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85"/>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0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98"/>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92"/>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14"/>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15"/>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13"/>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385"/>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376"/>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82"/>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379"/>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286"/>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302"/>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90"/>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8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94"/>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91"/>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277"/>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258"/>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303"/>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270"/>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213"/>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214"/>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215"/>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219"/>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63"/>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223"/>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220"/>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226"/>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225"/>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64"/>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247"/>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239"/>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234"/>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227"/>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252"/>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nodeType="clickEffect">
                                  <p:stCondLst>
                                    <p:cond delay="0"/>
                                  </p:stCondLst>
                                  <p:childTnLst>
                                    <p:set>
                                      <p:cBhvr>
                                        <p:cTn id="226" dur="1" fill="hold">
                                          <p:stCondLst>
                                            <p:cond delay="0"/>
                                          </p:stCondLst>
                                        </p:cTn>
                                        <p:tgtEl>
                                          <p:spTgt spid="254"/>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299"/>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236"/>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244"/>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306"/>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nodeType="clickEffect">
                                  <p:stCondLst>
                                    <p:cond delay="0"/>
                                  </p:stCondLst>
                                  <p:childTnLst>
                                    <p:set>
                                      <p:cBhvr>
                                        <p:cTn id="238" dur="1" fill="hold">
                                          <p:stCondLst>
                                            <p:cond delay="0"/>
                                          </p:stCondLst>
                                        </p:cTn>
                                        <p:tgtEl>
                                          <p:spTgt spid="271"/>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276"/>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273"/>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272"/>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274"/>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nodeType="clickEffect">
                                  <p:stCondLst>
                                    <p:cond delay="0"/>
                                  </p:stCondLst>
                                  <p:childTnLst>
                                    <p:set>
                                      <p:cBhvr>
                                        <p:cTn id="250" dur="1" fill="hold">
                                          <p:stCondLst>
                                            <p:cond delay="0"/>
                                          </p:stCondLst>
                                        </p:cTn>
                                        <p:tgtEl>
                                          <p:spTgt spid="279"/>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285"/>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4" grpId="0"/>
      <p:bldP spid="169" grpId="0"/>
      <p:bldP spid="216" grpId="0"/>
      <p:bldP spid="217" grpId="0"/>
      <p:bldP spid="243" grpId="0"/>
      <p:bldP spid="263" grpId="0"/>
      <p:bldP spid="264" grpId="0"/>
      <p:bldP spid="277" grpId="0"/>
      <p:bldP spid="286" grpId="0" animBg="1"/>
      <p:bldP spid="289" grpId="0" animBg="1"/>
      <p:bldP spid="290" grpId="0" animBg="1"/>
      <p:bldP spid="291" grpId="0" animBg="1"/>
      <p:bldP spid="294" grpId="0" animBg="1"/>
      <p:bldP spid="302" grpId="0" animBg="1"/>
      <p:bldP spid="309" grpId="0" animBg="1"/>
      <p:bldP spid="310" grpId="0" animBg="1"/>
      <p:bldP spid="311" grpId="0" animBg="1"/>
      <p:bldP spid="312" grpId="0" animBg="1"/>
      <p:bldP spid="313" grpId="0" animBg="1"/>
      <p:bldP spid="317" grpId="0" animBg="1"/>
      <p:bldP spid="324" grpId="0" animBg="1"/>
      <p:bldP spid="325" grpId="0" animBg="1"/>
      <p:bldP spid="326" grpId="0" animBg="1"/>
      <p:bldP spid="327" grpId="0" animBg="1"/>
      <p:bldP spid="328" grpId="0" animBg="1"/>
      <p:bldP spid="3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E050A2D-FAF3-45CF-B73E-B3475EDB0F60}" type="slidenum">
              <a:rPr lang="de-CH" smtClean="0"/>
              <a:pPr>
                <a:defRPr/>
              </a:pPr>
              <a:t>21</a:t>
            </a:fld>
            <a:r>
              <a:rPr lang="de-CH"/>
              <a:t>, </a:t>
            </a:r>
            <a:fld id="{0483D060-B025-4ACE-962A-23BAB8DEC0FD}" type="datetime1">
              <a:rPr lang="de-CH" smtClean="0"/>
              <a:pPr>
                <a:defRPr/>
              </a:pPr>
              <a:t>22.12.2021</a:t>
            </a:fld>
            <a:endParaRPr lang="de-CH" dirty="0"/>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r="7955"/>
          <a:stretch/>
        </p:blipFill>
        <p:spPr>
          <a:xfrm>
            <a:off x="222746" y="1419622"/>
            <a:ext cx="4349254" cy="3150085"/>
          </a:xfrm>
          <a:prstGeom prst="rect">
            <a:avLst/>
          </a:prstGeom>
        </p:spPr>
      </p:pic>
      <p:sp>
        <p:nvSpPr>
          <p:cNvPr id="6" name="Textfeld 5"/>
          <p:cNvSpPr txBox="1"/>
          <p:nvPr/>
        </p:nvSpPr>
        <p:spPr>
          <a:xfrm>
            <a:off x="8212065" y="4907056"/>
            <a:ext cx="795411" cy="169277"/>
          </a:xfrm>
          <a:prstGeom prst="rect">
            <a:avLst/>
          </a:prstGeom>
          <a:noFill/>
          <a:ln>
            <a:noFill/>
          </a:ln>
        </p:spPr>
        <p:txBody>
          <a:bodyPr wrap="none" rtlCol="0">
            <a:spAutoFit/>
          </a:bodyPr>
          <a:lstStyle/>
          <a:p>
            <a:r>
              <a:rPr lang="de-CH" sz="500">
                <a:solidFill>
                  <a:schemeClr val="bg1"/>
                </a:solidFill>
              </a:rPr>
              <a:t>Foto: Reto Häfliger</a:t>
            </a:r>
          </a:p>
        </p:txBody>
      </p:sp>
      <p:sp>
        <p:nvSpPr>
          <p:cNvPr id="8" name="Textfeld 7"/>
          <p:cNvSpPr txBox="1"/>
          <p:nvPr/>
        </p:nvSpPr>
        <p:spPr>
          <a:xfrm flipH="1">
            <a:off x="56990" y="701757"/>
            <a:ext cx="4896544" cy="707886"/>
          </a:xfrm>
          <a:prstGeom prst="rect">
            <a:avLst/>
          </a:prstGeom>
          <a:noFill/>
        </p:spPr>
        <p:txBody>
          <a:bodyPr wrap="square" rtlCol="0">
            <a:spAutoFit/>
          </a:bodyPr>
          <a:lstStyle/>
          <a:p>
            <a:r>
              <a:rPr lang="de-CH" sz="2000"/>
              <a:t>NODES – Lab </a:t>
            </a:r>
          </a:p>
          <a:p>
            <a:r>
              <a:rPr lang="de-CH" sz="2000"/>
              <a:t>(Classical, Bidirectional)</a:t>
            </a:r>
          </a:p>
        </p:txBody>
      </p:sp>
      <p:sp>
        <p:nvSpPr>
          <p:cNvPr id="15" name="Textfeld 14">
            <a:extLst>
              <a:ext uri="{FF2B5EF4-FFF2-40B4-BE49-F238E27FC236}">
                <a16:creationId xmlns:a16="http://schemas.microsoft.com/office/drawing/2014/main" id="{67D8093E-4A92-4E20-9ECF-192871AC5E6B}"/>
              </a:ext>
            </a:extLst>
          </p:cNvPr>
          <p:cNvSpPr txBox="1"/>
          <p:nvPr/>
        </p:nvSpPr>
        <p:spPr>
          <a:xfrm flipH="1">
            <a:off x="4953534" y="574970"/>
            <a:ext cx="2279231" cy="707886"/>
          </a:xfrm>
          <a:prstGeom prst="rect">
            <a:avLst/>
          </a:prstGeom>
          <a:noFill/>
        </p:spPr>
        <p:txBody>
          <a:bodyPr wrap="square" rtlCol="0">
            <a:spAutoFit/>
          </a:bodyPr>
          <a:lstStyle/>
          <a:p>
            <a:r>
              <a:rPr lang="de-CH" sz="2000"/>
              <a:t>Simulations</a:t>
            </a:r>
          </a:p>
          <a:p>
            <a:r>
              <a:rPr lang="de-CH" sz="2000"/>
              <a:t>(Reservoir)</a:t>
            </a:r>
          </a:p>
        </p:txBody>
      </p:sp>
      <p:pic>
        <p:nvPicPr>
          <p:cNvPr id="2050" name="Grafik 1">
            <a:extLst>
              <a:ext uri="{FF2B5EF4-FFF2-40B4-BE49-F238E27FC236}">
                <a16:creationId xmlns:a16="http://schemas.microsoft.com/office/drawing/2014/main" id="{FE250E3C-D537-4B10-A3C5-125749A35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534" y="1284530"/>
            <a:ext cx="2493568" cy="336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435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4B2DAA5-D89E-4D6A-957A-3174822A9E31}"/>
              </a:ext>
            </a:extLst>
          </p:cNvPr>
          <p:cNvSpPr>
            <a:spLocks noGrp="1"/>
          </p:cNvSpPr>
          <p:nvPr>
            <p:ph type="sldNum" sz="quarter" idx="10"/>
          </p:nvPr>
        </p:nvSpPr>
        <p:spPr/>
        <p:txBody>
          <a:bodyPr/>
          <a:lstStyle/>
          <a:p>
            <a:pPr>
              <a:defRPr/>
            </a:pPr>
            <a:fld id="{8E050A2D-FAF3-45CF-B73E-B3475EDB0F60}" type="slidenum">
              <a:rPr lang="de-CH" smtClean="0"/>
              <a:pPr>
                <a:defRPr/>
              </a:pPr>
              <a:t>22</a:t>
            </a:fld>
            <a:r>
              <a:rPr lang="de-CH"/>
              <a:t>, </a:t>
            </a:r>
            <a:fld id="{0483D060-B025-4ACE-962A-23BAB8DEC0FD}" type="datetime1">
              <a:rPr lang="de-CH" smtClean="0"/>
              <a:pPr>
                <a:defRPr/>
              </a:pPr>
              <a:t>22.12.2021</a:t>
            </a:fld>
            <a:endParaRPr lang="de-CH" dirty="0"/>
          </a:p>
        </p:txBody>
      </p:sp>
      <p:sp>
        <p:nvSpPr>
          <p:cNvPr id="4" name="Textfeld 3">
            <a:extLst>
              <a:ext uri="{FF2B5EF4-FFF2-40B4-BE49-F238E27FC236}">
                <a16:creationId xmlns:a16="http://schemas.microsoft.com/office/drawing/2014/main" id="{749F5C11-B9DB-4BC2-80DD-1703E41111F6}"/>
              </a:ext>
            </a:extLst>
          </p:cNvPr>
          <p:cNvSpPr txBox="1"/>
          <p:nvPr/>
        </p:nvSpPr>
        <p:spPr>
          <a:xfrm>
            <a:off x="449288" y="778228"/>
            <a:ext cx="8694712" cy="4031873"/>
          </a:xfrm>
          <a:prstGeom prst="rect">
            <a:avLst/>
          </a:prstGeom>
          <a:noFill/>
        </p:spPr>
        <p:txBody>
          <a:bodyPr wrap="square">
            <a:spAutoFit/>
          </a:bodyPr>
          <a:lstStyle/>
          <a:p>
            <a:pPr marL="406400" indent="-406400"/>
            <a:r>
              <a:rPr lang="de-DE" sz="1600">
                <a:effectLst/>
                <a:latin typeface="Times New Roman" panose="02020603050405020304" pitchFamily="18" charset="0"/>
                <a:ea typeface="Times New Roman" panose="02020603050405020304" pitchFamily="18" charset="0"/>
              </a:rPr>
              <a:t>[1]	Sommer T, Mennel S, Sulzer M. Lowering the pressure in </a:t>
            </a:r>
            <a:r>
              <a:rPr lang="de-DE" sz="1600" b="1">
                <a:effectLst/>
                <a:latin typeface="Times New Roman" panose="02020603050405020304" pitchFamily="18" charset="0"/>
                <a:ea typeface="Times New Roman" panose="02020603050405020304" pitchFamily="18" charset="0"/>
              </a:rPr>
              <a:t>district heating and cooling networks </a:t>
            </a:r>
            <a:r>
              <a:rPr lang="de-DE" sz="1600">
                <a:effectLst/>
                <a:latin typeface="Times New Roman" panose="02020603050405020304" pitchFamily="18" charset="0"/>
                <a:ea typeface="Times New Roman" panose="02020603050405020304" pitchFamily="18" charset="0"/>
              </a:rPr>
              <a:t>by alternating the connection of the expansion vessel. Energy 2019;172:991–6. https://doi.org/10.1016/j.energy.2019.02.010.</a:t>
            </a:r>
            <a:endParaRPr lang="de-CH" sz="1600">
              <a:effectLst/>
              <a:latin typeface="Times New Roman" panose="02020603050405020304" pitchFamily="18" charset="0"/>
              <a:ea typeface="Times New Roman" panose="02020603050405020304" pitchFamily="18" charset="0"/>
            </a:endParaRPr>
          </a:p>
          <a:p>
            <a:pPr marL="406400" indent="-406400"/>
            <a:r>
              <a:rPr lang="de-DE" sz="1600">
                <a:effectLst/>
                <a:latin typeface="Times New Roman" panose="02020603050405020304" pitchFamily="18" charset="0"/>
                <a:ea typeface="Times New Roman" panose="02020603050405020304" pitchFamily="18" charset="0"/>
              </a:rPr>
              <a:t>[2]	Sommer T, Sotnikov A, Sandmeier E, Stettler C, Mennel S, Sulzer M. Optimization of low-temperature networks by </a:t>
            </a:r>
            <a:r>
              <a:rPr lang="de-DE" sz="1600" b="1">
                <a:effectLst/>
                <a:latin typeface="Times New Roman" panose="02020603050405020304" pitchFamily="18" charset="0"/>
                <a:ea typeface="Times New Roman" panose="02020603050405020304" pitchFamily="18" charset="0"/>
              </a:rPr>
              <a:t>new hydraulic concepts</a:t>
            </a:r>
            <a:r>
              <a:rPr lang="de-DE" sz="1600">
                <a:effectLst/>
                <a:latin typeface="Times New Roman" panose="02020603050405020304" pitchFamily="18" charset="0"/>
                <a:ea typeface="Times New Roman" panose="02020603050405020304" pitchFamily="18" charset="0"/>
              </a:rPr>
              <a:t>. J Phys Conf Ser 2019:1343. https://doi.org/10.1088/1742-6596/1343/1/012112.</a:t>
            </a:r>
            <a:endParaRPr lang="de-CH" sz="1600">
              <a:effectLst/>
              <a:latin typeface="Times New Roman" panose="02020603050405020304" pitchFamily="18" charset="0"/>
              <a:ea typeface="Times New Roman" panose="02020603050405020304" pitchFamily="18" charset="0"/>
            </a:endParaRPr>
          </a:p>
          <a:p>
            <a:pPr marL="406400" indent="-406400"/>
            <a:r>
              <a:rPr lang="de-DE" sz="1600">
                <a:effectLst/>
                <a:latin typeface="Times New Roman" panose="02020603050405020304" pitchFamily="18" charset="0"/>
                <a:ea typeface="Times New Roman" panose="02020603050405020304" pitchFamily="18" charset="0"/>
              </a:rPr>
              <a:t>[3]	Sommer T, Sulzer M, Wetter M, Sotnikov A, Mennel S, Stettler C. </a:t>
            </a:r>
            <a:r>
              <a:rPr lang="de-DE" sz="1600" b="1">
                <a:effectLst/>
                <a:latin typeface="Times New Roman" panose="02020603050405020304" pitchFamily="18" charset="0"/>
                <a:ea typeface="Times New Roman" panose="02020603050405020304" pitchFamily="18" charset="0"/>
              </a:rPr>
              <a:t>The reservoir network</a:t>
            </a:r>
            <a:r>
              <a:rPr lang="de-DE" sz="1600">
                <a:effectLst/>
                <a:latin typeface="Times New Roman" panose="02020603050405020304" pitchFamily="18" charset="0"/>
                <a:ea typeface="Times New Roman" panose="02020603050405020304" pitchFamily="18" charset="0"/>
              </a:rPr>
              <a:t>: A new network topology for district heating and cooling. Energy 2020;199:117418. https://doi.org/10.1016/j.energy.2020.117418.</a:t>
            </a:r>
            <a:endParaRPr lang="de-CH" sz="1600">
              <a:effectLst/>
              <a:latin typeface="Times New Roman" panose="02020603050405020304" pitchFamily="18" charset="0"/>
              <a:ea typeface="Times New Roman" panose="02020603050405020304" pitchFamily="18" charset="0"/>
            </a:endParaRPr>
          </a:p>
          <a:p>
            <a:pPr marL="406400" indent="-406400"/>
            <a:r>
              <a:rPr lang="de-DE" sz="1600">
                <a:effectLst/>
                <a:latin typeface="Times New Roman" panose="02020603050405020304" pitchFamily="18" charset="0"/>
                <a:ea typeface="Times New Roman" panose="02020603050405020304" pitchFamily="18" charset="0"/>
              </a:rPr>
              <a:t>[4]	Sotnikov A, Sandmeier E, Sulzer M, Sergi T, Mennel S, Sommer T. Thermal stability and heat transfer in the </a:t>
            </a:r>
            <a:r>
              <a:rPr lang="de-DE" sz="1600" b="1">
                <a:effectLst/>
                <a:latin typeface="Times New Roman" panose="02020603050405020304" pitchFamily="18" charset="0"/>
                <a:ea typeface="Times New Roman" panose="02020603050405020304" pitchFamily="18" charset="0"/>
              </a:rPr>
              <a:t>reservoir low-temperature network</a:t>
            </a:r>
            <a:r>
              <a:rPr lang="de-DE" sz="1600">
                <a:effectLst/>
                <a:latin typeface="Times New Roman" panose="02020603050405020304" pitchFamily="18" charset="0"/>
                <a:ea typeface="Times New Roman" panose="02020603050405020304" pitchFamily="18" charset="0"/>
              </a:rPr>
              <a:t>. J. Phys. Conf. Ser., vol. 1343, 2019. https://doi.org/10.1088/1742-6596/1343/1/012113.</a:t>
            </a:r>
            <a:endParaRPr lang="de-CH" sz="1600">
              <a:effectLst/>
              <a:latin typeface="Times New Roman" panose="02020603050405020304" pitchFamily="18" charset="0"/>
              <a:ea typeface="Times New Roman" panose="02020603050405020304" pitchFamily="18" charset="0"/>
            </a:endParaRPr>
          </a:p>
          <a:p>
            <a:pPr marL="406400" indent="-406400"/>
            <a:r>
              <a:rPr lang="de-DE" sz="1600">
                <a:effectLst/>
                <a:latin typeface="Times New Roman" panose="02020603050405020304" pitchFamily="18" charset="0"/>
                <a:ea typeface="Times New Roman" panose="02020603050405020304" pitchFamily="18" charset="0"/>
              </a:rPr>
              <a:t>[5]	Stettler C, Schluck T, Sulzer M, Sommer T. </a:t>
            </a:r>
            <a:r>
              <a:rPr lang="de-DE" sz="1600" b="1">
                <a:effectLst/>
                <a:latin typeface="Times New Roman" panose="02020603050405020304" pitchFamily="18" charset="0"/>
                <a:ea typeface="Times New Roman" panose="02020603050405020304" pitchFamily="18" charset="0"/>
              </a:rPr>
              <a:t>Electricity consumption of heat pumps in thermal networks</a:t>
            </a:r>
            <a:r>
              <a:rPr lang="de-DE" sz="1600">
                <a:effectLst/>
                <a:latin typeface="Times New Roman" panose="02020603050405020304" pitchFamily="18" charset="0"/>
                <a:ea typeface="Times New Roman" panose="02020603050405020304" pitchFamily="18" charset="0"/>
              </a:rPr>
              <a:t> depends on network topology. Build Simul Rome 2019 2019:1–8.</a:t>
            </a:r>
            <a:endParaRPr lang="de-CH" sz="1600">
              <a:effectLst/>
              <a:latin typeface="Times New Roman" panose="02020603050405020304" pitchFamily="18" charset="0"/>
              <a:ea typeface="Times New Roman" panose="02020603050405020304" pitchFamily="18" charset="0"/>
            </a:endParaRPr>
          </a:p>
          <a:p>
            <a:pPr marL="406400" indent="-406400"/>
            <a:r>
              <a:rPr lang="de-DE" sz="1600">
                <a:effectLst/>
                <a:latin typeface="Times New Roman" panose="02020603050405020304" pitchFamily="18" charset="0"/>
                <a:ea typeface="Times New Roman" panose="02020603050405020304" pitchFamily="18" charset="0"/>
              </a:rPr>
              <a:t>[6]	Sommer T, Sotnikov A, Sulzer M, Scholz V, Mischler S, Kristian G, et al</a:t>
            </a:r>
            <a:r>
              <a:rPr lang="de-DE" sz="1600" b="1">
                <a:effectLst/>
                <a:latin typeface="Times New Roman" panose="02020603050405020304" pitchFamily="18" charset="0"/>
                <a:ea typeface="Times New Roman" panose="02020603050405020304" pitchFamily="18" charset="0"/>
              </a:rPr>
              <a:t>. Hydrothermal challenges </a:t>
            </a:r>
            <a:r>
              <a:rPr lang="de-DE" sz="1600">
                <a:effectLst/>
                <a:latin typeface="Times New Roman" panose="02020603050405020304" pitchFamily="18" charset="0"/>
                <a:ea typeface="Times New Roman" panose="02020603050405020304" pitchFamily="18" charset="0"/>
              </a:rPr>
              <a:t>in low-temperature networks with distributed heat pumps. submitted to Energy; 2021.</a:t>
            </a:r>
            <a:endParaRPr lang="de-CH"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502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6EF83EF-C3F6-4CA3-963B-8B08EFF78472}"/>
              </a:ext>
            </a:extLst>
          </p:cNvPr>
          <p:cNvSpPr>
            <a:spLocks noGrp="1"/>
          </p:cNvSpPr>
          <p:nvPr>
            <p:ph type="sldNum" sz="quarter" idx="10"/>
          </p:nvPr>
        </p:nvSpPr>
        <p:spPr/>
        <p:txBody>
          <a:bodyPr/>
          <a:lstStyle/>
          <a:p>
            <a:pPr>
              <a:defRPr/>
            </a:pPr>
            <a:fld id="{8E050A2D-FAF3-45CF-B73E-B3475EDB0F60}" type="slidenum">
              <a:rPr lang="de-CH" smtClean="0"/>
              <a:pPr>
                <a:defRPr/>
              </a:pPr>
              <a:t>23</a:t>
            </a:fld>
            <a:r>
              <a:rPr lang="de-CH"/>
              <a:t>, </a:t>
            </a:r>
            <a:fld id="{0483D060-B025-4ACE-962A-23BAB8DEC0FD}" type="datetime1">
              <a:rPr lang="de-CH" smtClean="0"/>
              <a:pPr>
                <a:defRPr/>
              </a:pPr>
              <a:t>22.12.2021</a:t>
            </a:fld>
            <a:endParaRPr lang="de-CH" dirty="0"/>
          </a:p>
        </p:txBody>
      </p:sp>
      <p:pic>
        <p:nvPicPr>
          <p:cNvPr id="4" name="Grafik 3">
            <a:extLst>
              <a:ext uri="{FF2B5EF4-FFF2-40B4-BE49-F238E27FC236}">
                <a16:creationId xmlns:a16="http://schemas.microsoft.com/office/drawing/2014/main" id="{0EDAAABE-ADF4-47B8-9B90-F08DCB1B66D0}"/>
              </a:ext>
            </a:extLst>
          </p:cNvPr>
          <p:cNvPicPr>
            <a:picLocks noChangeAspect="1"/>
          </p:cNvPicPr>
          <p:nvPr/>
        </p:nvPicPr>
        <p:blipFill>
          <a:blip r:embed="rId2"/>
          <a:stretch>
            <a:fillRect/>
          </a:stretch>
        </p:blipFill>
        <p:spPr>
          <a:xfrm>
            <a:off x="-36512" y="0"/>
            <a:ext cx="9144000" cy="3497542"/>
          </a:xfrm>
          <a:prstGeom prst="rect">
            <a:avLst/>
          </a:prstGeom>
        </p:spPr>
      </p:pic>
      <p:sp>
        <p:nvSpPr>
          <p:cNvPr id="6" name="Textfeld 5">
            <a:extLst>
              <a:ext uri="{FF2B5EF4-FFF2-40B4-BE49-F238E27FC236}">
                <a16:creationId xmlns:a16="http://schemas.microsoft.com/office/drawing/2014/main" id="{FB5945FA-F536-488E-911C-BC9AA2C29E6C}"/>
              </a:ext>
            </a:extLst>
          </p:cNvPr>
          <p:cNvSpPr txBox="1"/>
          <p:nvPr/>
        </p:nvSpPr>
        <p:spPr>
          <a:xfrm>
            <a:off x="473077" y="3437441"/>
            <a:ext cx="2378793" cy="311624"/>
          </a:xfrm>
          <a:prstGeom prst="rect">
            <a:avLst/>
          </a:prstGeom>
          <a:noFill/>
        </p:spPr>
        <p:txBody>
          <a:bodyPr wrap="none" rtlCol="0">
            <a:spAutoFit/>
          </a:bodyPr>
          <a:lstStyle/>
          <a:p>
            <a:pPr marL="285750" indent="-285750">
              <a:buFont typeface="Arial" panose="020B0604020202020204" pitchFamily="34" charset="0"/>
              <a:buChar char="•"/>
            </a:pPr>
            <a:r>
              <a:rPr lang="de-CH"/>
              <a:t>Lake water networks</a:t>
            </a:r>
          </a:p>
        </p:txBody>
      </p:sp>
      <p:sp>
        <p:nvSpPr>
          <p:cNvPr id="7" name="Textfeld 6">
            <a:extLst>
              <a:ext uri="{FF2B5EF4-FFF2-40B4-BE49-F238E27FC236}">
                <a16:creationId xmlns:a16="http://schemas.microsoft.com/office/drawing/2014/main" id="{8A712876-DFF7-4F94-8866-9372CEFDC597}"/>
              </a:ext>
            </a:extLst>
          </p:cNvPr>
          <p:cNvSpPr txBox="1"/>
          <p:nvPr/>
        </p:nvSpPr>
        <p:spPr>
          <a:xfrm>
            <a:off x="6466885" y="3578417"/>
            <a:ext cx="2540591" cy="1408078"/>
          </a:xfrm>
          <a:prstGeom prst="rect">
            <a:avLst/>
          </a:prstGeom>
          <a:noFill/>
        </p:spPr>
        <p:txBody>
          <a:bodyPr wrap="square" rtlCol="0">
            <a:spAutoFit/>
          </a:bodyPr>
          <a:lstStyle/>
          <a:p>
            <a:pPr marL="285750" indent="-285750">
              <a:buFont typeface="Arial" panose="020B0604020202020204" pitchFamily="34" charset="0"/>
              <a:buChar char="•"/>
            </a:pPr>
            <a:r>
              <a:rPr lang="de-CH"/>
              <a:t>Hydraulics simple</a:t>
            </a:r>
          </a:p>
          <a:p>
            <a:pPr marL="285750" indent="-285750">
              <a:buFont typeface="Arial" panose="020B0604020202020204" pitchFamily="34" charset="0"/>
              <a:buChar char="•"/>
            </a:pPr>
            <a:r>
              <a:rPr lang="de-CH"/>
              <a:t>Temperatures challenging</a:t>
            </a:r>
          </a:p>
          <a:p>
            <a:pPr marL="285750" indent="-285750">
              <a:buFont typeface="Arial" panose="020B0604020202020204" pitchFamily="34" charset="0"/>
              <a:buChar char="•"/>
            </a:pPr>
            <a:r>
              <a:rPr lang="de-CH"/>
              <a:t>Pipe savings for circular network layout</a:t>
            </a:r>
          </a:p>
        </p:txBody>
      </p:sp>
      <p:sp>
        <p:nvSpPr>
          <p:cNvPr id="8" name="Textfeld 7">
            <a:extLst>
              <a:ext uri="{FF2B5EF4-FFF2-40B4-BE49-F238E27FC236}">
                <a16:creationId xmlns:a16="http://schemas.microsoft.com/office/drawing/2014/main" id="{31E58281-8F7C-4964-B9C6-1AD8D91D6AE7}"/>
              </a:ext>
            </a:extLst>
          </p:cNvPr>
          <p:cNvSpPr txBox="1"/>
          <p:nvPr/>
        </p:nvSpPr>
        <p:spPr>
          <a:xfrm>
            <a:off x="3491880" y="3399516"/>
            <a:ext cx="2693366" cy="530915"/>
          </a:xfrm>
          <a:prstGeom prst="rect">
            <a:avLst/>
          </a:prstGeom>
          <a:noFill/>
        </p:spPr>
        <p:txBody>
          <a:bodyPr wrap="none" rtlCol="0">
            <a:spAutoFit/>
          </a:bodyPr>
          <a:lstStyle/>
          <a:p>
            <a:pPr marL="285750" indent="-285750">
              <a:buFont typeface="Arial" panose="020B0604020202020204" pitchFamily="34" charset="0"/>
              <a:buChar char="•"/>
            </a:pPr>
            <a:r>
              <a:rPr lang="de-CH"/>
              <a:t>Thermally most efficient</a:t>
            </a:r>
          </a:p>
          <a:p>
            <a:pPr marL="285750" indent="-285750">
              <a:buFont typeface="Arial" panose="020B0604020202020204" pitchFamily="34" charset="0"/>
              <a:buChar char="•"/>
            </a:pPr>
            <a:r>
              <a:rPr lang="de-CH"/>
              <a:t>Hydraulics challenging</a:t>
            </a:r>
          </a:p>
        </p:txBody>
      </p:sp>
      <p:grpSp>
        <p:nvGrpSpPr>
          <p:cNvPr id="17" name="Gruppieren 16">
            <a:extLst>
              <a:ext uri="{FF2B5EF4-FFF2-40B4-BE49-F238E27FC236}">
                <a16:creationId xmlns:a16="http://schemas.microsoft.com/office/drawing/2014/main" id="{EAD2D14E-B6E0-40E3-877E-36B6A0E2CD3F}"/>
              </a:ext>
            </a:extLst>
          </p:cNvPr>
          <p:cNvGrpSpPr/>
          <p:nvPr/>
        </p:nvGrpSpPr>
        <p:grpSpPr>
          <a:xfrm>
            <a:off x="1835696" y="843558"/>
            <a:ext cx="321731" cy="311624"/>
            <a:chOff x="2419428" y="4155926"/>
            <a:chExt cx="432442" cy="418857"/>
          </a:xfrm>
        </p:grpSpPr>
        <p:cxnSp>
          <p:nvCxnSpPr>
            <p:cNvPr id="14" name="Gerader Verbinder 13">
              <a:extLst>
                <a:ext uri="{FF2B5EF4-FFF2-40B4-BE49-F238E27FC236}">
                  <a16:creationId xmlns:a16="http://schemas.microsoft.com/office/drawing/2014/main" id="{4B957DA2-AB3B-46D0-9AA0-79D9F1732FC3}"/>
                </a:ext>
              </a:extLst>
            </p:cNvPr>
            <p:cNvCxnSpPr>
              <a:cxnSpLocks/>
            </p:cNvCxnSpPr>
            <p:nvPr/>
          </p:nvCxnSpPr>
          <p:spPr>
            <a:xfrm flipV="1">
              <a:off x="2434873" y="4155926"/>
              <a:ext cx="416997" cy="41885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2C5F808-AFF4-4316-8706-DF24C6F3B0F7}"/>
                </a:ext>
              </a:extLst>
            </p:cNvPr>
            <p:cNvCxnSpPr>
              <a:cxnSpLocks/>
            </p:cNvCxnSpPr>
            <p:nvPr/>
          </p:nvCxnSpPr>
          <p:spPr>
            <a:xfrm rot="5400000" flipV="1">
              <a:off x="2420358" y="4155925"/>
              <a:ext cx="416997" cy="41885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uppieren 17">
            <a:extLst>
              <a:ext uri="{FF2B5EF4-FFF2-40B4-BE49-F238E27FC236}">
                <a16:creationId xmlns:a16="http://schemas.microsoft.com/office/drawing/2014/main" id="{43269E76-AA6F-4FF6-8E0D-CCF359539A5B}"/>
              </a:ext>
            </a:extLst>
          </p:cNvPr>
          <p:cNvGrpSpPr/>
          <p:nvPr/>
        </p:nvGrpSpPr>
        <p:grpSpPr>
          <a:xfrm>
            <a:off x="1967559" y="2821455"/>
            <a:ext cx="321731" cy="311624"/>
            <a:chOff x="2419428" y="4155926"/>
            <a:chExt cx="432442" cy="418857"/>
          </a:xfrm>
        </p:grpSpPr>
        <p:cxnSp>
          <p:nvCxnSpPr>
            <p:cNvPr id="19" name="Gerader Verbinder 18">
              <a:extLst>
                <a:ext uri="{FF2B5EF4-FFF2-40B4-BE49-F238E27FC236}">
                  <a16:creationId xmlns:a16="http://schemas.microsoft.com/office/drawing/2014/main" id="{A2F83EA3-6AA1-407F-9E1C-BA181BE9071D}"/>
                </a:ext>
              </a:extLst>
            </p:cNvPr>
            <p:cNvCxnSpPr>
              <a:cxnSpLocks/>
            </p:cNvCxnSpPr>
            <p:nvPr/>
          </p:nvCxnSpPr>
          <p:spPr>
            <a:xfrm flipV="1">
              <a:off x="2434873" y="4155926"/>
              <a:ext cx="416997" cy="41885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168140E3-E0B8-412A-B463-902DE5975261}"/>
                </a:ext>
              </a:extLst>
            </p:cNvPr>
            <p:cNvCxnSpPr>
              <a:cxnSpLocks/>
            </p:cNvCxnSpPr>
            <p:nvPr/>
          </p:nvCxnSpPr>
          <p:spPr>
            <a:xfrm rot="5400000" flipV="1">
              <a:off x="2420358" y="4155925"/>
              <a:ext cx="416997" cy="41885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449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8232DD3-463A-4227-BE88-6E9C2B775A1E}"/>
              </a:ext>
            </a:extLst>
          </p:cNvPr>
          <p:cNvSpPr>
            <a:spLocks noGrp="1"/>
          </p:cNvSpPr>
          <p:nvPr>
            <p:ph type="sldNum" sz="quarter" idx="10"/>
          </p:nvPr>
        </p:nvSpPr>
        <p:spPr/>
        <p:txBody>
          <a:bodyPr/>
          <a:lstStyle/>
          <a:p>
            <a:pPr>
              <a:defRPr/>
            </a:pPr>
            <a:fld id="{8E050A2D-FAF3-45CF-B73E-B3475EDB0F60}" type="slidenum">
              <a:rPr lang="de-CH" smtClean="0"/>
              <a:pPr>
                <a:defRPr/>
              </a:pPr>
              <a:t>24</a:t>
            </a:fld>
            <a:r>
              <a:rPr lang="de-CH"/>
              <a:t>, </a:t>
            </a:r>
            <a:fld id="{0483D060-B025-4ACE-962A-23BAB8DEC0FD}" type="datetime1">
              <a:rPr lang="de-CH" smtClean="0"/>
              <a:pPr>
                <a:defRPr/>
              </a:pPr>
              <a:t>22.12.2021</a:t>
            </a:fld>
            <a:endParaRPr lang="de-CH" dirty="0"/>
          </a:p>
        </p:txBody>
      </p:sp>
      <p:sp>
        <p:nvSpPr>
          <p:cNvPr id="4" name="Textfeld 3">
            <a:extLst>
              <a:ext uri="{FF2B5EF4-FFF2-40B4-BE49-F238E27FC236}">
                <a16:creationId xmlns:a16="http://schemas.microsoft.com/office/drawing/2014/main" id="{9833573C-03FC-4C69-B616-4081847F8D17}"/>
              </a:ext>
            </a:extLst>
          </p:cNvPr>
          <p:cNvSpPr txBox="1"/>
          <p:nvPr/>
        </p:nvSpPr>
        <p:spPr>
          <a:xfrm>
            <a:off x="522279" y="483518"/>
            <a:ext cx="4284476" cy="830997"/>
          </a:xfrm>
          <a:prstGeom prst="rect">
            <a:avLst/>
          </a:prstGeom>
          <a:noFill/>
        </p:spPr>
        <p:txBody>
          <a:bodyPr wrap="square">
            <a:spAutoFit/>
          </a:bodyPr>
          <a:lstStyle/>
          <a:p>
            <a:r>
              <a:rPr lang="de-CH" sz="1600"/>
              <a:t>District </a:t>
            </a:r>
            <a:r>
              <a:rPr lang="de-CH" sz="1600">
                <a:solidFill>
                  <a:srgbClr val="FF0000"/>
                </a:solidFill>
              </a:rPr>
              <a:t>heating</a:t>
            </a:r>
            <a:r>
              <a:rPr lang="de-CH" sz="1600"/>
              <a:t> can reduce to total CO2 emissions in Switzerland by approximately </a:t>
            </a:r>
            <a:r>
              <a:rPr lang="de-CH" sz="1600" b="1"/>
              <a:t>5 %.</a:t>
            </a:r>
          </a:p>
        </p:txBody>
      </p:sp>
      <p:pic>
        <p:nvPicPr>
          <p:cNvPr id="6" name="Grafik 5">
            <a:extLst>
              <a:ext uri="{FF2B5EF4-FFF2-40B4-BE49-F238E27FC236}">
                <a16:creationId xmlns:a16="http://schemas.microsoft.com/office/drawing/2014/main" id="{EB2E6104-61D0-42F9-932A-33CACD61F476}"/>
              </a:ext>
            </a:extLst>
          </p:cNvPr>
          <p:cNvPicPr>
            <a:picLocks noChangeAspect="1"/>
          </p:cNvPicPr>
          <p:nvPr/>
        </p:nvPicPr>
        <p:blipFill>
          <a:blip r:embed="rId2"/>
          <a:stretch>
            <a:fillRect/>
          </a:stretch>
        </p:blipFill>
        <p:spPr>
          <a:xfrm>
            <a:off x="539552" y="3134893"/>
            <a:ext cx="4607496" cy="1865940"/>
          </a:xfrm>
          <a:prstGeom prst="rect">
            <a:avLst/>
          </a:prstGeom>
        </p:spPr>
      </p:pic>
      <p:sp>
        <p:nvSpPr>
          <p:cNvPr id="7" name="Textfeld 6">
            <a:extLst>
              <a:ext uri="{FF2B5EF4-FFF2-40B4-BE49-F238E27FC236}">
                <a16:creationId xmlns:a16="http://schemas.microsoft.com/office/drawing/2014/main" id="{0A225881-2935-4994-A941-B23BF8DD6B08}"/>
              </a:ext>
            </a:extLst>
          </p:cNvPr>
          <p:cNvSpPr txBox="1"/>
          <p:nvPr/>
        </p:nvSpPr>
        <p:spPr>
          <a:xfrm>
            <a:off x="5849643" y="1419622"/>
            <a:ext cx="2747852" cy="1077218"/>
          </a:xfrm>
          <a:prstGeom prst="rect">
            <a:avLst/>
          </a:prstGeom>
          <a:noFill/>
        </p:spPr>
        <p:txBody>
          <a:bodyPr wrap="square">
            <a:spAutoFit/>
          </a:bodyPr>
          <a:lstStyle/>
          <a:p>
            <a:r>
              <a:rPr lang="de-CH" sz="1600" b="1"/>
              <a:t>Factor of 2 to 3 </a:t>
            </a:r>
            <a:r>
              <a:rPr lang="de-CH" sz="1600"/>
              <a:t>increase in district heating realistic for Switzerland</a:t>
            </a:r>
          </a:p>
        </p:txBody>
      </p:sp>
      <p:sp>
        <p:nvSpPr>
          <p:cNvPr id="8" name="Pfeil: nach rechts 7">
            <a:extLst>
              <a:ext uri="{FF2B5EF4-FFF2-40B4-BE49-F238E27FC236}">
                <a16:creationId xmlns:a16="http://schemas.microsoft.com/office/drawing/2014/main" id="{B010F635-DE1A-4484-9218-1B1344FB9A33}"/>
              </a:ext>
            </a:extLst>
          </p:cNvPr>
          <p:cNvSpPr/>
          <p:nvPr/>
        </p:nvSpPr>
        <p:spPr>
          <a:xfrm>
            <a:off x="5942540" y="2401088"/>
            <a:ext cx="2562058" cy="656644"/>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solidFill>
                  <a:schemeClr val="tx1"/>
                </a:solidFill>
              </a:rPr>
              <a:t>Temperature reduction</a:t>
            </a:r>
          </a:p>
        </p:txBody>
      </p:sp>
      <p:sp>
        <p:nvSpPr>
          <p:cNvPr id="9" name="Pfeil: nach rechts 8">
            <a:extLst>
              <a:ext uri="{FF2B5EF4-FFF2-40B4-BE49-F238E27FC236}">
                <a16:creationId xmlns:a16="http://schemas.microsoft.com/office/drawing/2014/main" id="{4337975B-F78D-44A8-959C-2BBBAD6C8211}"/>
              </a:ext>
            </a:extLst>
          </p:cNvPr>
          <p:cNvSpPr/>
          <p:nvPr/>
        </p:nvSpPr>
        <p:spPr>
          <a:xfrm rot="16200000">
            <a:off x="4363001" y="1203596"/>
            <a:ext cx="2333856" cy="720082"/>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solidFill>
                  <a:schemeClr val="tx1"/>
                </a:solidFill>
              </a:rPr>
              <a:t>Build more networks</a:t>
            </a:r>
          </a:p>
        </p:txBody>
      </p:sp>
    </p:spTree>
    <p:extLst>
      <p:ext uri="{BB962C8B-B14F-4D97-AF65-F5344CB8AC3E}">
        <p14:creationId xmlns:p14="http://schemas.microsoft.com/office/powerpoint/2010/main" val="318346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04FD14B-EE18-40A4-898A-C6EE0796A5ED}"/>
              </a:ext>
            </a:extLst>
          </p:cNvPr>
          <p:cNvSpPr>
            <a:spLocks noGrp="1"/>
          </p:cNvSpPr>
          <p:nvPr>
            <p:ph type="sldNum" sz="quarter" idx="10"/>
          </p:nvPr>
        </p:nvSpPr>
        <p:spPr/>
        <p:txBody>
          <a:bodyPr/>
          <a:lstStyle/>
          <a:p>
            <a:pPr>
              <a:defRPr/>
            </a:pPr>
            <a:fld id="{8E050A2D-FAF3-45CF-B73E-B3475EDB0F60}" type="slidenum">
              <a:rPr lang="de-CH" smtClean="0"/>
              <a:pPr>
                <a:defRPr/>
              </a:pPr>
              <a:t>25</a:t>
            </a:fld>
            <a:r>
              <a:rPr lang="de-CH"/>
              <a:t>, </a:t>
            </a:r>
            <a:fld id="{0483D060-B025-4ACE-962A-23BAB8DEC0FD}" type="datetime1">
              <a:rPr lang="de-CH" smtClean="0"/>
              <a:pPr>
                <a:defRPr/>
              </a:pPr>
              <a:t>22.12.2021</a:t>
            </a:fld>
            <a:endParaRPr lang="de-CH" dirty="0"/>
          </a:p>
        </p:txBody>
      </p:sp>
      <p:pic>
        <p:nvPicPr>
          <p:cNvPr id="1026" name="Grafik 6">
            <a:extLst>
              <a:ext uri="{FF2B5EF4-FFF2-40B4-BE49-F238E27FC236}">
                <a16:creationId xmlns:a16="http://schemas.microsoft.com/office/drawing/2014/main" id="{FA4D1797-7171-4D92-A385-336222F5EC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39" b="46470"/>
          <a:stretch/>
        </p:blipFill>
        <p:spPr bwMode="auto">
          <a:xfrm>
            <a:off x="251519" y="107901"/>
            <a:ext cx="6985015" cy="425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2DA3F0D6-A27A-44C4-95D6-DA19E19837FB}"/>
              </a:ext>
            </a:extLst>
          </p:cNvPr>
          <p:cNvSpPr txBox="1"/>
          <p:nvPr/>
        </p:nvSpPr>
        <p:spPr>
          <a:xfrm>
            <a:off x="357485" y="4537142"/>
            <a:ext cx="8352927" cy="311624"/>
          </a:xfrm>
          <a:prstGeom prst="rect">
            <a:avLst/>
          </a:prstGeom>
          <a:noFill/>
        </p:spPr>
        <p:txBody>
          <a:bodyPr wrap="square">
            <a:spAutoFit/>
          </a:bodyPr>
          <a:lstStyle/>
          <a:p>
            <a:r>
              <a:rPr lang="de-CH"/>
              <a:t>https://www.hslu.ch/de-ch/technik-architektur/weiterbildung/bau/cas-thermische-netze/</a:t>
            </a:r>
          </a:p>
        </p:txBody>
      </p:sp>
      <p:sp>
        <p:nvSpPr>
          <p:cNvPr id="7" name="Textfeld 6">
            <a:extLst>
              <a:ext uri="{FF2B5EF4-FFF2-40B4-BE49-F238E27FC236}">
                <a16:creationId xmlns:a16="http://schemas.microsoft.com/office/drawing/2014/main" id="{ED55BEAF-B002-4CDE-B7D0-E7ED1748BDA3}"/>
              </a:ext>
            </a:extLst>
          </p:cNvPr>
          <p:cNvSpPr txBox="1"/>
          <p:nvPr/>
        </p:nvSpPr>
        <p:spPr>
          <a:xfrm>
            <a:off x="357485" y="4794132"/>
            <a:ext cx="6606324" cy="311624"/>
          </a:xfrm>
          <a:prstGeom prst="rect">
            <a:avLst/>
          </a:prstGeom>
          <a:solidFill>
            <a:schemeClr val="bg1"/>
          </a:solidFill>
        </p:spPr>
        <p:txBody>
          <a:bodyPr wrap="square">
            <a:spAutoFit/>
          </a:bodyPr>
          <a:lstStyle/>
          <a:p>
            <a:r>
              <a:rPr lang="de-CH"/>
              <a:t>https://www.sweet-decarb.ch/publications/further-education#c335</a:t>
            </a:r>
          </a:p>
        </p:txBody>
      </p:sp>
    </p:spTree>
    <p:extLst>
      <p:ext uri="{BB962C8B-B14F-4D97-AF65-F5344CB8AC3E}">
        <p14:creationId xmlns:p14="http://schemas.microsoft.com/office/powerpoint/2010/main" val="1397173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custDataLst>
              <p:tags r:id="rId1"/>
            </p:custDataLst>
          </p:nvPr>
        </p:nvSpPr>
        <p:spPr>
          <a:xfrm>
            <a:off x="899592" y="4839891"/>
            <a:ext cx="8107883" cy="303609"/>
          </a:xfrm>
          <a:noFill/>
        </p:spPr>
        <p:txBody>
          <a:bodyPr/>
          <a:lstStyle>
            <a:lvl1pPr eaLnBrk="0" hangingPunct="0">
              <a:buChar char="-"/>
              <a:defRPr sz="1200">
                <a:solidFill>
                  <a:schemeClr val="tx1"/>
                </a:solidFill>
                <a:latin typeface="Verdana" pitchFamily="34" charset="0"/>
              </a:defRPr>
            </a:lvl1pPr>
            <a:lvl2pPr marL="557213" indent="-214313" eaLnBrk="0" hangingPunct="0">
              <a:buChar char="-"/>
              <a:defRPr sz="1200">
                <a:solidFill>
                  <a:schemeClr val="tx1"/>
                </a:solidFill>
                <a:latin typeface="Verdana" pitchFamily="34" charset="0"/>
              </a:defRPr>
            </a:lvl2pPr>
            <a:lvl3pPr marL="857250" indent="-171450" eaLnBrk="0" hangingPunct="0">
              <a:buChar char="-"/>
              <a:defRPr sz="1200">
                <a:solidFill>
                  <a:schemeClr val="tx1"/>
                </a:solidFill>
                <a:latin typeface="Verdana" pitchFamily="34" charset="0"/>
              </a:defRPr>
            </a:lvl3pPr>
            <a:lvl4pPr marL="1200150" indent="-171450" eaLnBrk="0" hangingPunct="0">
              <a:buChar char="-"/>
              <a:defRPr sz="1200">
                <a:solidFill>
                  <a:schemeClr val="tx1"/>
                </a:solidFill>
                <a:latin typeface="Verdana" pitchFamily="34" charset="0"/>
              </a:defRPr>
            </a:lvl4pPr>
            <a:lvl5pPr marL="1543050" indent="-171450" eaLnBrk="0" hangingPunct="0">
              <a:buChar char="-"/>
              <a:defRPr sz="1200">
                <a:solidFill>
                  <a:schemeClr val="tx1"/>
                </a:solidFill>
                <a:latin typeface="Verdana" pitchFamily="34" charset="0"/>
              </a:defRPr>
            </a:lvl5pPr>
            <a:lvl6pPr marL="1885950" indent="-171450" eaLnBrk="0" fontAlgn="base" hangingPunct="0">
              <a:spcBef>
                <a:spcPct val="0"/>
              </a:spcBef>
              <a:spcAft>
                <a:spcPct val="0"/>
              </a:spcAft>
              <a:buChar char="-"/>
              <a:defRPr sz="1200">
                <a:solidFill>
                  <a:schemeClr val="tx1"/>
                </a:solidFill>
                <a:latin typeface="Verdana" pitchFamily="34" charset="0"/>
              </a:defRPr>
            </a:lvl6pPr>
            <a:lvl7pPr marL="2228850" indent="-171450" eaLnBrk="0" fontAlgn="base" hangingPunct="0">
              <a:spcBef>
                <a:spcPct val="0"/>
              </a:spcBef>
              <a:spcAft>
                <a:spcPct val="0"/>
              </a:spcAft>
              <a:buChar char="-"/>
              <a:defRPr sz="1200">
                <a:solidFill>
                  <a:schemeClr val="tx1"/>
                </a:solidFill>
                <a:latin typeface="Verdana" pitchFamily="34" charset="0"/>
              </a:defRPr>
            </a:lvl7pPr>
            <a:lvl8pPr marL="2571750" indent="-171450" eaLnBrk="0" fontAlgn="base" hangingPunct="0">
              <a:spcBef>
                <a:spcPct val="0"/>
              </a:spcBef>
              <a:spcAft>
                <a:spcPct val="0"/>
              </a:spcAft>
              <a:buChar char="-"/>
              <a:defRPr sz="1200">
                <a:solidFill>
                  <a:schemeClr val="tx1"/>
                </a:solidFill>
                <a:latin typeface="Verdana" pitchFamily="34" charset="0"/>
              </a:defRPr>
            </a:lvl8pPr>
            <a:lvl9pPr marL="2914650" indent="-171450" eaLnBrk="0" fontAlgn="base" hangingPunct="0">
              <a:spcBef>
                <a:spcPct val="0"/>
              </a:spcBef>
              <a:spcAft>
                <a:spcPct val="0"/>
              </a:spcAft>
              <a:buChar char="-"/>
              <a:defRPr sz="1200">
                <a:solidFill>
                  <a:schemeClr val="tx1"/>
                </a:solidFill>
                <a:latin typeface="Verdana" pitchFamily="34" charset="0"/>
              </a:defRPr>
            </a:lvl9pPr>
          </a:lstStyle>
          <a:p>
            <a:pPr eaLnBrk="1" hangingPunct="1">
              <a:buFontTx/>
              <a:buNone/>
            </a:pPr>
            <a:fld id="{4B7394D6-FF50-4FF3-ADC2-F066BE804BA6}" type="slidenum">
              <a:rPr lang="de-CH" altLang="de-DE" sz="525"/>
              <a:pPr eaLnBrk="1" hangingPunct="1">
                <a:buFontTx/>
                <a:buNone/>
              </a:pPr>
              <a:t>26</a:t>
            </a:fld>
            <a:r>
              <a:rPr lang="de-CH" altLang="de-DE" sz="525" dirty="0"/>
              <a:t>, </a:t>
            </a:r>
            <a:fld id="{41C951B6-2D97-47B4-9FD1-479B7351DAF8}" type="datetime1">
              <a:rPr lang="de-CH" altLang="de-DE" sz="525"/>
              <a:pPr eaLnBrk="1" hangingPunct="1">
                <a:buFontTx/>
                <a:buNone/>
              </a:pPr>
              <a:t>22.12.2021</a:t>
            </a:fld>
            <a:endParaRPr lang="de-CH" altLang="de-DE" sz="525" dirty="0"/>
          </a:p>
        </p:txBody>
      </p:sp>
      <p:sp>
        <p:nvSpPr>
          <p:cNvPr id="2" name="Rectangle 2">
            <a:extLst>
              <a:ext uri="{FF2B5EF4-FFF2-40B4-BE49-F238E27FC236}">
                <a16:creationId xmlns:a16="http://schemas.microsoft.com/office/drawing/2014/main" id="{C3BDB11F-25BB-4FC3-8B24-C556BA6A124E}"/>
              </a:ext>
            </a:extLst>
          </p:cNvPr>
          <p:cNvSpPr>
            <a:spLocks noChangeArrowheads="1"/>
          </p:cNvSpPr>
          <p:nvPr/>
        </p:nvSpPr>
        <p:spPr bwMode="auto">
          <a:xfrm>
            <a:off x="1187624" y="4404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pic>
        <p:nvPicPr>
          <p:cNvPr id="1025" name="Grafik 25">
            <a:extLst>
              <a:ext uri="{FF2B5EF4-FFF2-40B4-BE49-F238E27FC236}">
                <a16:creationId xmlns:a16="http://schemas.microsoft.com/office/drawing/2014/main" id="{31F407B5-0D71-4939-B518-E704D0F09B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58"/>
          <a:stretch/>
        </p:blipFill>
        <p:spPr bwMode="auto">
          <a:xfrm>
            <a:off x="326261" y="1787597"/>
            <a:ext cx="8379410" cy="25963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F246A7F-7BBD-4742-85E2-9CFBB0F851FD}"/>
              </a:ext>
            </a:extLst>
          </p:cNvPr>
          <p:cNvSpPr>
            <a:spLocks noChangeArrowheads="1"/>
          </p:cNvSpPr>
          <p:nvPr/>
        </p:nvSpPr>
        <p:spPr bwMode="auto">
          <a:xfrm>
            <a:off x="326261" y="894776"/>
            <a:ext cx="81750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2400" i="0" u="none" strike="noStrike" cap="none" normalizeH="0" baseline="0">
                <a:ln>
                  <a:noFill/>
                </a:ln>
                <a:solidFill>
                  <a:schemeClr val="tx1"/>
                </a:solidFill>
                <a:effectLst/>
                <a:latin typeface="+mn-lt"/>
                <a:ea typeface="Calibri" panose="020F0502020204030204" pitchFamily="34" charset="0"/>
                <a:cs typeface="Times New Roman" panose="02020603050405020304" pitchFamily="18" charset="0"/>
              </a:rPr>
              <a:t>Existing thermal networks in Switzerland (2020). </a:t>
            </a:r>
            <a:endParaRPr kumimoji="0" lang="de-CH" altLang="de-DE" sz="2400" i="0" u="none" strike="noStrike" cap="none" normalizeH="0" baseline="0">
              <a:ln>
                <a:noFill/>
              </a:ln>
              <a:solidFill>
                <a:schemeClr val="tx1"/>
              </a:solidFill>
              <a:effectLst/>
              <a:latin typeface="+mn-lt"/>
            </a:endParaRPr>
          </a:p>
        </p:txBody>
      </p:sp>
      <p:sp>
        <p:nvSpPr>
          <p:cNvPr id="7" name="Textfeld 6">
            <a:extLst>
              <a:ext uri="{FF2B5EF4-FFF2-40B4-BE49-F238E27FC236}">
                <a16:creationId xmlns:a16="http://schemas.microsoft.com/office/drawing/2014/main" id="{AB4E4529-5511-4B71-AA8E-A894ECBAF0A5}"/>
              </a:ext>
            </a:extLst>
          </p:cNvPr>
          <p:cNvSpPr txBox="1"/>
          <p:nvPr/>
        </p:nvSpPr>
        <p:spPr>
          <a:xfrm>
            <a:off x="411664" y="4364514"/>
            <a:ext cx="7580088" cy="584775"/>
          </a:xfrm>
          <a:prstGeom prst="rect">
            <a:avLst/>
          </a:prstGeom>
          <a:noFill/>
        </p:spPr>
        <p:txBody>
          <a:bodyPr wrap="square">
            <a:spAutoFit/>
          </a:bodyPr>
          <a:lstStyle/>
          <a:p>
            <a:r>
              <a:rPr lang="de-CH" altLang="de-DE" sz="1600">
                <a:latin typeface="Arial" panose="020B0604020202020204" pitchFamily="34" charset="0"/>
                <a:ea typeface="Calibri" panose="020F0502020204030204" pitchFamily="34" charset="0"/>
                <a:cs typeface="Times New Roman" panose="02020603050405020304" pitchFamily="18" charset="0"/>
              </a:rPr>
              <a:t>Source</a:t>
            </a:r>
            <a:r>
              <a:rPr kumimoji="0" lang="de-CH" altLang="de-DE"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de-CH" altLang="de-DE"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5"/>
              </a:rPr>
              <a:t>https://map.geo.admin.ch/</a:t>
            </a:r>
            <a:r>
              <a:rPr kumimoji="0" lang="de-CH" altLang="de-DE"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Layer «Thermische Netze»), Credit Diego Hangartner, Joachim Ködel, Programm Thermische Netze, </a:t>
            </a:r>
            <a:r>
              <a:rPr lang="de-CH" altLang="de-DE" sz="1600">
                <a:latin typeface="Arial" panose="020B0604020202020204" pitchFamily="34" charset="0"/>
                <a:ea typeface="Calibri" panose="020F0502020204030204" pitchFamily="34" charset="0"/>
                <a:cs typeface="Times New Roman" panose="02020603050405020304" pitchFamily="18" charset="0"/>
              </a:rPr>
              <a:t>SFOE</a:t>
            </a:r>
            <a:r>
              <a:rPr kumimoji="0" lang="de-CH" altLang="de-DE"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de-CH"/>
          </a:p>
        </p:txBody>
      </p:sp>
    </p:spTree>
    <p:extLst>
      <p:ext uri="{BB962C8B-B14F-4D97-AF65-F5344CB8AC3E}">
        <p14:creationId xmlns:p14="http://schemas.microsoft.com/office/powerpoint/2010/main" val="1566226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a:xfrm>
            <a:off x="899593" y="3334569"/>
            <a:ext cx="8107883" cy="303609"/>
          </a:xfrm>
        </p:spPr>
        <p:txBody>
          <a:bodyPr/>
          <a:lstStyle/>
          <a:p>
            <a:pPr>
              <a:defRPr/>
            </a:pPr>
            <a:fld id="{8E050A2D-FAF3-45CF-B73E-B3475EDB0F60}" type="slidenum">
              <a:rPr lang="de-CH" smtClean="0"/>
              <a:pPr>
                <a:defRPr/>
              </a:pPr>
              <a:t>3</a:t>
            </a:fld>
            <a:r>
              <a:rPr lang="de-CH"/>
              <a:t>, </a:t>
            </a:r>
            <a:fld id="{0483D060-B025-4ACE-962A-23BAB8DEC0FD}" type="datetime1">
              <a:rPr lang="de-CH" smtClean="0"/>
              <a:pPr>
                <a:defRPr/>
              </a:pPr>
              <a:t>22.12.2021</a:t>
            </a:fld>
            <a:endParaRPr lang="de-CH" dirty="0"/>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l="9881" t="35262"/>
          <a:stretch/>
        </p:blipFill>
        <p:spPr>
          <a:xfrm>
            <a:off x="-252536" y="-68221"/>
            <a:ext cx="9763708" cy="5236046"/>
          </a:xfrm>
          <a:prstGeom prst="rect">
            <a:avLst/>
          </a:prstGeom>
        </p:spPr>
      </p:pic>
      <p:cxnSp>
        <p:nvCxnSpPr>
          <p:cNvPr id="7" name="Gerader Verbinder 6"/>
          <p:cNvCxnSpPr/>
          <p:nvPr/>
        </p:nvCxnSpPr>
        <p:spPr>
          <a:xfrm>
            <a:off x="3682989" y="4017736"/>
            <a:ext cx="2930100" cy="7142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a:off x="3855685" y="3489262"/>
            <a:ext cx="3020571" cy="7402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flipV="1">
            <a:off x="3682989" y="3489262"/>
            <a:ext cx="172696" cy="5284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flipV="1">
            <a:off x="4462721" y="3683671"/>
            <a:ext cx="172696" cy="5284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V="1">
            <a:off x="5257301" y="3878116"/>
            <a:ext cx="172696" cy="5284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uppieren 29"/>
          <p:cNvGrpSpPr>
            <a:grpSpLocks noChangeAspect="1"/>
          </p:cNvGrpSpPr>
          <p:nvPr/>
        </p:nvGrpSpPr>
        <p:grpSpPr>
          <a:xfrm>
            <a:off x="3617261" y="3482270"/>
            <a:ext cx="288032" cy="451628"/>
            <a:chOff x="3131840" y="3717032"/>
            <a:chExt cx="505165" cy="792088"/>
          </a:xfrm>
        </p:grpSpPr>
        <p:cxnSp>
          <p:nvCxnSpPr>
            <p:cNvPr id="31" name="Gerader Verbinder 30"/>
            <p:cNvCxnSpPr/>
            <p:nvPr/>
          </p:nvCxnSpPr>
          <p:spPr>
            <a:xfrm flipV="1">
              <a:off x="3131840" y="4077072"/>
              <a:ext cx="0"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flipH="1" flipV="1">
              <a:off x="3634789" y="4077072"/>
              <a:ext cx="1107"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flipV="1">
              <a:off x="3132949" y="3717032"/>
              <a:ext cx="250365" cy="360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flipH="1" flipV="1">
              <a:off x="3383314" y="3717032"/>
              <a:ext cx="253691" cy="360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3131840" y="4509120"/>
              <a:ext cx="5029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uppieren 35"/>
          <p:cNvGrpSpPr>
            <a:grpSpLocks noChangeAspect="1"/>
          </p:cNvGrpSpPr>
          <p:nvPr/>
        </p:nvGrpSpPr>
        <p:grpSpPr>
          <a:xfrm>
            <a:off x="5254239" y="3891518"/>
            <a:ext cx="288032" cy="451628"/>
            <a:chOff x="3131840" y="3717032"/>
            <a:chExt cx="505165" cy="792088"/>
          </a:xfrm>
        </p:grpSpPr>
        <p:cxnSp>
          <p:nvCxnSpPr>
            <p:cNvPr id="37" name="Gerader Verbinder 36"/>
            <p:cNvCxnSpPr/>
            <p:nvPr/>
          </p:nvCxnSpPr>
          <p:spPr>
            <a:xfrm flipV="1">
              <a:off x="3131840" y="4077072"/>
              <a:ext cx="0"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flipH="1" flipV="1">
              <a:off x="3634789" y="4077072"/>
              <a:ext cx="1107"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V="1">
              <a:off x="3132949" y="3717032"/>
              <a:ext cx="250365" cy="360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flipH="1" flipV="1">
              <a:off x="3383314" y="3717032"/>
              <a:ext cx="253691" cy="360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a:off x="3131840" y="4509120"/>
              <a:ext cx="5029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a:grpSpLocks noChangeAspect="1"/>
          </p:cNvGrpSpPr>
          <p:nvPr/>
        </p:nvGrpSpPr>
        <p:grpSpPr>
          <a:xfrm>
            <a:off x="4394840" y="3708084"/>
            <a:ext cx="288032" cy="451628"/>
            <a:chOff x="3131840" y="3717032"/>
            <a:chExt cx="505165" cy="792088"/>
          </a:xfrm>
        </p:grpSpPr>
        <p:cxnSp>
          <p:nvCxnSpPr>
            <p:cNvPr id="43" name="Gerader Verbinder 42"/>
            <p:cNvCxnSpPr/>
            <p:nvPr/>
          </p:nvCxnSpPr>
          <p:spPr>
            <a:xfrm flipV="1">
              <a:off x="3131840" y="4077072"/>
              <a:ext cx="0" cy="43204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flipH="1" flipV="1">
              <a:off x="3634789" y="4077072"/>
              <a:ext cx="1107" cy="43204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flipV="1">
              <a:off x="3132949" y="3717032"/>
              <a:ext cx="250365" cy="36004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flipH="1" flipV="1">
              <a:off x="3383314" y="3717032"/>
              <a:ext cx="253691" cy="36004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3131840" y="4509120"/>
              <a:ext cx="50294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2" name="Textfeld 51"/>
          <p:cNvSpPr txBox="1"/>
          <p:nvPr/>
        </p:nvSpPr>
        <p:spPr>
          <a:xfrm>
            <a:off x="782018" y="2851922"/>
            <a:ext cx="883575" cy="311624"/>
          </a:xfrm>
          <a:prstGeom prst="rect">
            <a:avLst/>
          </a:prstGeom>
          <a:noFill/>
        </p:spPr>
        <p:txBody>
          <a:bodyPr wrap="none" rtlCol="0">
            <a:spAutoFit/>
          </a:bodyPr>
          <a:lstStyle/>
          <a:p>
            <a:r>
              <a:rPr lang="de-CH" b="1">
                <a:solidFill>
                  <a:schemeClr val="bg1"/>
                </a:solidFill>
              </a:rPr>
              <a:t>Luzern</a:t>
            </a:r>
          </a:p>
        </p:txBody>
      </p:sp>
    </p:spTree>
    <p:extLst>
      <p:ext uri="{BB962C8B-B14F-4D97-AF65-F5344CB8AC3E}">
        <p14:creationId xmlns:p14="http://schemas.microsoft.com/office/powerpoint/2010/main" val="281649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7C7FDF0-7266-4191-90D3-C25067A4EDDA}"/>
              </a:ext>
            </a:extLst>
          </p:cNvPr>
          <p:cNvSpPr>
            <a:spLocks noGrp="1"/>
          </p:cNvSpPr>
          <p:nvPr>
            <p:ph type="sldNum" sz="quarter" idx="10"/>
          </p:nvPr>
        </p:nvSpPr>
        <p:spPr/>
        <p:txBody>
          <a:bodyPr/>
          <a:lstStyle/>
          <a:p>
            <a:pPr>
              <a:defRPr/>
            </a:pPr>
            <a:fld id="{8E050A2D-FAF3-45CF-B73E-B3475EDB0F60}" type="slidenum">
              <a:rPr lang="de-CH" smtClean="0"/>
              <a:pPr>
                <a:defRPr/>
              </a:pPr>
              <a:t>4</a:t>
            </a:fld>
            <a:r>
              <a:rPr lang="de-CH"/>
              <a:t>, </a:t>
            </a:r>
            <a:fld id="{0483D060-B025-4ACE-962A-23BAB8DEC0FD}" type="datetime1">
              <a:rPr lang="de-CH" smtClean="0"/>
              <a:pPr>
                <a:defRPr/>
              </a:pPr>
              <a:t>22.12.2021</a:t>
            </a:fld>
            <a:endParaRPr lang="de-CH" dirty="0"/>
          </a:p>
        </p:txBody>
      </p:sp>
      <p:pic>
        <p:nvPicPr>
          <p:cNvPr id="4" name="Grafik 3" descr="Ein Bild, das draußen, Himmel, Küste, Schild enthält.&#10;&#10;Automatisch generierte Beschreibung">
            <a:extLst>
              <a:ext uri="{FF2B5EF4-FFF2-40B4-BE49-F238E27FC236}">
                <a16:creationId xmlns:a16="http://schemas.microsoft.com/office/drawing/2014/main" id="{3B00A76E-68A2-4730-B62D-B3A27F5E15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26" t="5201" b="5595"/>
          <a:stretch/>
        </p:blipFill>
        <p:spPr>
          <a:xfrm>
            <a:off x="-684584" y="-30113"/>
            <a:ext cx="9864718" cy="5173613"/>
          </a:xfrm>
          <a:prstGeom prst="rect">
            <a:avLst/>
          </a:prstGeom>
        </p:spPr>
      </p:pic>
    </p:spTree>
    <p:extLst>
      <p:ext uri="{BB962C8B-B14F-4D97-AF65-F5344CB8AC3E}">
        <p14:creationId xmlns:p14="http://schemas.microsoft.com/office/powerpoint/2010/main" val="297005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D917C7D-77E3-4D58-A49C-5D5F3FAEDAAF}"/>
              </a:ext>
            </a:extLst>
          </p:cNvPr>
          <p:cNvSpPr>
            <a:spLocks noGrp="1"/>
          </p:cNvSpPr>
          <p:nvPr>
            <p:ph type="sldNum" sz="quarter" idx="10"/>
          </p:nvPr>
        </p:nvSpPr>
        <p:spPr/>
        <p:txBody>
          <a:bodyPr/>
          <a:lstStyle/>
          <a:p>
            <a:pPr>
              <a:defRPr/>
            </a:pPr>
            <a:fld id="{8E050A2D-FAF3-45CF-B73E-B3475EDB0F60}" type="slidenum">
              <a:rPr lang="de-CH" smtClean="0"/>
              <a:pPr>
                <a:defRPr/>
              </a:pPr>
              <a:t>5</a:t>
            </a:fld>
            <a:r>
              <a:rPr lang="de-CH"/>
              <a:t>, </a:t>
            </a:r>
            <a:fld id="{0483D060-B025-4ACE-962A-23BAB8DEC0FD}" type="datetime1">
              <a:rPr lang="de-CH" smtClean="0"/>
              <a:pPr>
                <a:defRPr/>
              </a:pPr>
              <a:t>22.12.2021</a:t>
            </a:fld>
            <a:endParaRPr lang="de-CH" dirty="0"/>
          </a:p>
        </p:txBody>
      </p:sp>
      <p:sp>
        <p:nvSpPr>
          <p:cNvPr id="4" name="Textfeld 3">
            <a:extLst>
              <a:ext uri="{FF2B5EF4-FFF2-40B4-BE49-F238E27FC236}">
                <a16:creationId xmlns:a16="http://schemas.microsoft.com/office/drawing/2014/main" id="{803B036C-22C5-47E8-BCF0-28428FC2640E}"/>
              </a:ext>
            </a:extLst>
          </p:cNvPr>
          <p:cNvSpPr txBox="1"/>
          <p:nvPr/>
        </p:nvSpPr>
        <p:spPr>
          <a:xfrm>
            <a:off x="611560" y="843558"/>
            <a:ext cx="7920880" cy="4031873"/>
          </a:xfrm>
          <a:prstGeom prst="rect">
            <a:avLst/>
          </a:prstGeom>
          <a:noFill/>
        </p:spPr>
        <p:txBody>
          <a:bodyPr wrap="square" rtlCol="0">
            <a:spAutoFit/>
          </a:bodyPr>
          <a:lstStyle/>
          <a:p>
            <a:r>
              <a:rPr lang="de-CH" sz="3200"/>
              <a:t>Structure:</a:t>
            </a:r>
          </a:p>
          <a:p>
            <a:endParaRPr lang="de-CH" sz="3200"/>
          </a:p>
          <a:p>
            <a:pPr marL="457200" indent="-457200">
              <a:buFont typeface="Arial" panose="020B0604020202020204" pitchFamily="34" charset="0"/>
              <a:buChar char="•"/>
            </a:pPr>
            <a:r>
              <a:rPr lang="de-CH" sz="3200" b="1"/>
              <a:t>Decarbonisation potential </a:t>
            </a:r>
            <a:r>
              <a:rPr lang="de-CH" sz="3200"/>
              <a:t>of thermal networks in Europe and Switzerland</a:t>
            </a:r>
          </a:p>
          <a:p>
            <a:pPr marL="457200" indent="-457200">
              <a:buFont typeface="Arial" panose="020B0604020202020204" pitchFamily="34" charset="0"/>
              <a:buChar char="•"/>
            </a:pPr>
            <a:r>
              <a:rPr lang="de-CH" sz="3200" b="1"/>
              <a:t>Network designs </a:t>
            </a:r>
            <a:r>
              <a:rPr lang="de-CH" sz="3200"/>
              <a:t>for district heating and cooling</a:t>
            </a:r>
          </a:p>
          <a:p>
            <a:endParaRPr lang="de-CH" sz="3200"/>
          </a:p>
        </p:txBody>
      </p:sp>
    </p:spTree>
    <p:extLst>
      <p:ext uri="{BB962C8B-B14F-4D97-AF65-F5344CB8AC3E}">
        <p14:creationId xmlns:p14="http://schemas.microsoft.com/office/powerpoint/2010/main" val="1749079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B3855-D50A-4A69-9D00-EE219DA6E86D}"/>
              </a:ext>
            </a:extLst>
          </p:cNvPr>
          <p:cNvSpPr>
            <a:spLocks noGrp="1"/>
          </p:cNvSpPr>
          <p:nvPr>
            <p:ph type="title"/>
          </p:nvPr>
        </p:nvSpPr>
        <p:spPr>
          <a:xfrm>
            <a:off x="518058" y="1131590"/>
            <a:ext cx="8107883" cy="2075344"/>
          </a:xfrm>
        </p:spPr>
        <p:txBody>
          <a:bodyPr/>
          <a:lstStyle/>
          <a:p>
            <a:br>
              <a:rPr lang="de-CH" sz="3200"/>
            </a:br>
            <a:r>
              <a:rPr lang="de-CH" sz="3200" b="0">
                <a:solidFill>
                  <a:schemeClr val="tx1"/>
                </a:solidFill>
              </a:rPr>
              <a:t>«</a:t>
            </a:r>
            <a:r>
              <a:rPr lang="de-CH" sz="3200" b="0">
                <a:solidFill>
                  <a:srgbClr val="FF0000"/>
                </a:solidFill>
              </a:rPr>
              <a:t>Heating</a:t>
            </a:r>
            <a:r>
              <a:rPr lang="de-CH" sz="3200" b="0">
                <a:solidFill>
                  <a:schemeClr val="tx1"/>
                </a:solidFill>
              </a:rPr>
              <a:t> and </a:t>
            </a:r>
            <a:r>
              <a:rPr lang="de-CH" sz="3200" b="0">
                <a:solidFill>
                  <a:srgbClr val="00B0F0"/>
                </a:solidFill>
              </a:rPr>
              <a:t>cooling</a:t>
            </a:r>
            <a:r>
              <a:rPr lang="de-CH" sz="3200" b="0">
                <a:solidFill>
                  <a:schemeClr val="tx1"/>
                </a:solidFill>
              </a:rPr>
              <a:t> are using almost </a:t>
            </a:r>
            <a:br>
              <a:rPr lang="de-CH" sz="3200" b="0">
                <a:solidFill>
                  <a:schemeClr val="tx1"/>
                </a:solidFill>
              </a:rPr>
            </a:br>
            <a:r>
              <a:rPr lang="de-CH" sz="3200">
                <a:solidFill>
                  <a:schemeClr val="tx1"/>
                </a:solidFill>
              </a:rPr>
              <a:t>50 % </a:t>
            </a:r>
            <a:r>
              <a:rPr lang="de-CH" sz="3200" b="0">
                <a:solidFill>
                  <a:schemeClr val="tx1"/>
                </a:solidFill>
              </a:rPr>
              <a:t>of final energy demand and are responsible for approximately </a:t>
            </a:r>
            <a:br>
              <a:rPr lang="de-CH" sz="3200" b="0">
                <a:solidFill>
                  <a:schemeClr val="tx1"/>
                </a:solidFill>
              </a:rPr>
            </a:br>
            <a:r>
              <a:rPr lang="de-CH" sz="3200">
                <a:solidFill>
                  <a:schemeClr val="tx1"/>
                </a:solidFill>
              </a:rPr>
              <a:t>36 % </a:t>
            </a:r>
            <a:r>
              <a:rPr lang="de-CH" sz="3200" b="0">
                <a:solidFill>
                  <a:schemeClr val="tx1"/>
                </a:solidFill>
              </a:rPr>
              <a:t>of CO2 emissions in the EU»</a:t>
            </a:r>
          </a:p>
        </p:txBody>
      </p:sp>
      <p:sp>
        <p:nvSpPr>
          <p:cNvPr id="4" name="Datumsplatzhalter 3">
            <a:extLst>
              <a:ext uri="{FF2B5EF4-FFF2-40B4-BE49-F238E27FC236}">
                <a16:creationId xmlns:a16="http://schemas.microsoft.com/office/drawing/2014/main" id="{AB29B3A6-C7B6-46EE-A40B-0317EFE79427}"/>
              </a:ext>
            </a:extLst>
          </p:cNvPr>
          <p:cNvSpPr>
            <a:spLocks noGrp="1"/>
          </p:cNvSpPr>
          <p:nvPr>
            <p:ph type="dt" sz="half" idx="10"/>
          </p:nvPr>
        </p:nvSpPr>
        <p:spPr/>
        <p:txBody>
          <a:bodyPr/>
          <a:lstStyle/>
          <a:p>
            <a:fld id="{52B25B10-E59B-4B65-A869-CD3A6C67F6FC}" type="datetime1">
              <a:rPr lang="en-US" smtClean="0"/>
              <a:t>12/22/2021</a:t>
            </a:fld>
            <a:endParaRPr lang="en-US"/>
          </a:p>
        </p:txBody>
      </p:sp>
      <p:sp>
        <p:nvSpPr>
          <p:cNvPr id="5" name="Foliennummernplatzhalter 4">
            <a:extLst>
              <a:ext uri="{FF2B5EF4-FFF2-40B4-BE49-F238E27FC236}">
                <a16:creationId xmlns:a16="http://schemas.microsoft.com/office/drawing/2014/main" id="{B04FA1E0-1AE1-4FD8-BF28-404C5BE9D6D6}"/>
              </a:ext>
            </a:extLst>
          </p:cNvPr>
          <p:cNvSpPr>
            <a:spLocks noGrp="1"/>
          </p:cNvSpPr>
          <p:nvPr>
            <p:ph type="sldNum" sz="quarter" idx="11"/>
          </p:nvPr>
        </p:nvSpPr>
        <p:spPr>
          <a:xfrm>
            <a:off x="9329464" y="6453336"/>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52379B-9CAE-46F6-8FB8-9D4A676E6B3F}" type="slidenum">
              <a:rPr lang="en-US" smtClean="0"/>
              <a:pPr/>
              <a:t>6</a:t>
            </a:fld>
            <a:endParaRPr lang="en-US"/>
          </a:p>
        </p:txBody>
      </p:sp>
      <p:sp>
        <p:nvSpPr>
          <p:cNvPr id="11" name="Textfeld 10">
            <a:extLst>
              <a:ext uri="{FF2B5EF4-FFF2-40B4-BE49-F238E27FC236}">
                <a16:creationId xmlns:a16="http://schemas.microsoft.com/office/drawing/2014/main" id="{88E963C4-7D03-4852-9605-6BA1E53CA27E}"/>
              </a:ext>
            </a:extLst>
          </p:cNvPr>
          <p:cNvSpPr txBox="1"/>
          <p:nvPr/>
        </p:nvSpPr>
        <p:spPr>
          <a:xfrm>
            <a:off x="4067944" y="4290061"/>
            <a:ext cx="4824536" cy="421397"/>
          </a:xfrm>
          <a:prstGeom prst="rect">
            <a:avLst/>
          </a:prstGeom>
          <a:noFill/>
        </p:spPr>
        <p:txBody>
          <a:bodyPr wrap="square">
            <a:spAutoFit/>
          </a:bodyPr>
          <a:lstStyle/>
          <a:p>
            <a:r>
              <a:rPr lang="en-US" sz="1069"/>
              <a:t>EU. DIRECTIVE (EU) 2018/844 OF THE EUROPEAN PARLIAMENT AND OF THE COUNCIL of. n.d.</a:t>
            </a:r>
            <a:endParaRPr lang="de-CH" sz="1069"/>
          </a:p>
        </p:txBody>
      </p:sp>
      <p:sp>
        <p:nvSpPr>
          <p:cNvPr id="15" name="Textfeld 14">
            <a:extLst>
              <a:ext uri="{FF2B5EF4-FFF2-40B4-BE49-F238E27FC236}">
                <a16:creationId xmlns:a16="http://schemas.microsoft.com/office/drawing/2014/main" id="{14B5A60F-F94E-4182-B6C8-9222ACDED72F}"/>
              </a:ext>
            </a:extLst>
          </p:cNvPr>
          <p:cNvSpPr txBox="1"/>
          <p:nvPr/>
        </p:nvSpPr>
        <p:spPr>
          <a:xfrm>
            <a:off x="4067944" y="4711458"/>
            <a:ext cx="4939532" cy="256865"/>
          </a:xfrm>
          <a:prstGeom prst="rect">
            <a:avLst/>
          </a:prstGeom>
          <a:noFill/>
        </p:spPr>
        <p:txBody>
          <a:bodyPr wrap="square">
            <a:spAutoFit/>
          </a:bodyPr>
          <a:lstStyle/>
          <a:p>
            <a:r>
              <a:rPr lang="en-US" sz="1069"/>
              <a:t>European Commission. An EU strategy on heating and cooling. 2016.</a:t>
            </a:r>
            <a:endParaRPr lang="de-CH" sz="1069"/>
          </a:p>
        </p:txBody>
      </p:sp>
    </p:spTree>
    <p:extLst>
      <p:ext uri="{BB962C8B-B14F-4D97-AF65-F5344CB8AC3E}">
        <p14:creationId xmlns:p14="http://schemas.microsoft.com/office/powerpoint/2010/main" val="110529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79512" y="242301"/>
            <a:ext cx="9252520" cy="921008"/>
          </a:xfrm>
        </p:spPr>
        <p:txBody>
          <a:bodyPr/>
          <a:lstStyle/>
          <a:p>
            <a:r>
              <a:rPr lang="de-CH" sz="2400">
                <a:solidFill>
                  <a:schemeClr val="tx1"/>
                </a:solidFill>
              </a:rPr>
              <a:t>Decarbonisation potential </a:t>
            </a:r>
            <a:br>
              <a:rPr lang="de-CH" sz="2400">
                <a:solidFill>
                  <a:schemeClr val="tx1"/>
                </a:solidFill>
              </a:rPr>
            </a:br>
            <a:r>
              <a:rPr lang="de-CH" sz="2400">
                <a:solidFill>
                  <a:schemeClr val="tx1"/>
                </a:solidFill>
              </a:rPr>
              <a:t>of thermal networks in CH</a:t>
            </a:r>
          </a:p>
        </p:txBody>
      </p:sp>
      <p:sp>
        <p:nvSpPr>
          <p:cNvPr id="4" name="Foliennummernplatzhalter 3"/>
          <p:cNvSpPr>
            <a:spLocks noGrp="1"/>
          </p:cNvSpPr>
          <p:nvPr>
            <p:ph type="sldNum" sz="quarter" idx="10"/>
          </p:nvPr>
        </p:nvSpPr>
        <p:spPr/>
        <p:txBody>
          <a:bodyPr/>
          <a:lstStyle/>
          <a:p>
            <a:pPr>
              <a:defRPr/>
            </a:pPr>
            <a:fld id="{8E050A2D-FAF3-45CF-B73E-B3475EDB0F60}" type="slidenum">
              <a:rPr lang="de-CH" smtClean="0"/>
              <a:pPr>
                <a:defRPr/>
              </a:pPr>
              <a:t>7</a:t>
            </a:fld>
            <a:r>
              <a:rPr lang="de-CH"/>
              <a:t>, </a:t>
            </a:r>
            <a:fld id="{0483D060-B025-4ACE-962A-23BAB8DEC0FD}" type="datetime1">
              <a:rPr lang="de-CH" smtClean="0"/>
              <a:pPr>
                <a:defRPr/>
              </a:pPr>
              <a:t>22.12.2021</a:t>
            </a:fld>
            <a:endParaRPr lang="de-CH" dirty="0"/>
          </a:p>
        </p:txBody>
      </p:sp>
      <p:sp>
        <p:nvSpPr>
          <p:cNvPr id="5" name="Textfeld 4"/>
          <p:cNvSpPr txBox="1"/>
          <p:nvPr/>
        </p:nvSpPr>
        <p:spPr>
          <a:xfrm>
            <a:off x="5989062" y="1394400"/>
            <a:ext cx="705642" cy="311624"/>
          </a:xfrm>
          <a:prstGeom prst="rect">
            <a:avLst/>
          </a:prstGeom>
          <a:noFill/>
        </p:spPr>
        <p:txBody>
          <a:bodyPr wrap="none" rtlCol="0">
            <a:spAutoFit/>
          </a:bodyPr>
          <a:lstStyle/>
          <a:p>
            <a:r>
              <a:rPr lang="de-CH"/>
              <a:t>46 Mt</a:t>
            </a:r>
          </a:p>
        </p:txBody>
      </p:sp>
      <p:sp>
        <p:nvSpPr>
          <p:cNvPr id="6" name="Textfeld 5"/>
          <p:cNvSpPr txBox="1"/>
          <p:nvPr/>
        </p:nvSpPr>
        <p:spPr>
          <a:xfrm>
            <a:off x="5773038" y="2035750"/>
            <a:ext cx="1428596" cy="311624"/>
          </a:xfrm>
          <a:prstGeom prst="rect">
            <a:avLst/>
          </a:prstGeom>
          <a:noFill/>
        </p:spPr>
        <p:txBody>
          <a:bodyPr wrap="none" rtlCol="0">
            <a:spAutoFit/>
          </a:bodyPr>
          <a:lstStyle/>
          <a:p>
            <a:r>
              <a:rPr lang="de-CH"/>
              <a:t>11 Mt (24 %)</a:t>
            </a:r>
          </a:p>
        </p:txBody>
      </p:sp>
      <p:cxnSp>
        <p:nvCxnSpPr>
          <p:cNvPr id="8" name="Gerade Verbindung mit Pfeil 7"/>
          <p:cNvCxnSpPr/>
          <p:nvPr/>
        </p:nvCxnSpPr>
        <p:spPr>
          <a:xfrm>
            <a:off x="6421110" y="2437698"/>
            <a:ext cx="0" cy="16561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6061144" y="4198541"/>
            <a:ext cx="577402" cy="311624"/>
          </a:xfrm>
          <a:prstGeom prst="rect">
            <a:avLst/>
          </a:prstGeom>
          <a:noFill/>
        </p:spPr>
        <p:txBody>
          <a:bodyPr wrap="none" rtlCol="0">
            <a:spAutoFit/>
          </a:bodyPr>
          <a:lstStyle/>
          <a:p>
            <a:r>
              <a:rPr lang="de-CH"/>
              <a:t>  ≈0</a:t>
            </a:r>
          </a:p>
        </p:txBody>
      </p:sp>
      <p:sp>
        <p:nvSpPr>
          <p:cNvPr id="10" name="Textfeld 9"/>
          <p:cNvSpPr txBox="1"/>
          <p:nvPr/>
        </p:nvSpPr>
        <p:spPr>
          <a:xfrm>
            <a:off x="5715971" y="2683934"/>
            <a:ext cx="771365" cy="311624"/>
          </a:xfrm>
          <a:prstGeom prst="rect">
            <a:avLst/>
          </a:prstGeom>
          <a:noFill/>
        </p:spPr>
        <p:txBody>
          <a:bodyPr wrap="none" rtlCol="0">
            <a:spAutoFit/>
          </a:bodyPr>
          <a:lstStyle/>
          <a:p>
            <a:r>
              <a:rPr lang="de-CH"/>
              <a:t>7.5 Mt</a:t>
            </a:r>
          </a:p>
        </p:txBody>
      </p:sp>
      <p:sp>
        <p:nvSpPr>
          <p:cNvPr id="11" name="Textfeld 10"/>
          <p:cNvSpPr txBox="1"/>
          <p:nvPr/>
        </p:nvSpPr>
        <p:spPr>
          <a:xfrm>
            <a:off x="5710841" y="3474995"/>
            <a:ext cx="590226" cy="311624"/>
          </a:xfrm>
          <a:prstGeom prst="rect">
            <a:avLst/>
          </a:prstGeom>
          <a:noFill/>
        </p:spPr>
        <p:txBody>
          <a:bodyPr wrap="none" rtlCol="0">
            <a:spAutoFit/>
          </a:bodyPr>
          <a:lstStyle/>
          <a:p>
            <a:r>
              <a:rPr lang="de-CH"/>
              <a:t>5 Mt</a:t>
            </a:r>
          </a:p>
        </p:txBody>
      </p:sp>
      <p:sp>
        <p:nvSpPr>
          <p:cNvPr id="12" name="Textfeld 11"/>
          <p:cNvSpPr txBox="1"/>
          <p:nvPr/>
        </p:nvSpPr>
        <p:spPr>
          <a:xfrm>
            <a:off x="2449092" y="2372310"/>
            <a:ext cx="2514150" cy="311624"/>
          </a:xfrm>
          <a:prstGeom prst="rect">
            <a:avLst/>
          </a:prstGeom>
          <a:noFill/>
        </p:spPr>
        <p:txBody>
          <a:bodyPr wrap="none" rtlCol="0">
            <a:spAutoFit/>
          </a:bodyPr>
          <a:lstStyle/>
          <a:p>
            <a:r>
              <a:rPr lang="de-CH"/>
              <a:t>Insulation/Refurbishment</a:t>
            </a:r>
          </a:p>
        </p:txBody>
      </p:sp>
      <p:sp>
        <p:nvSpPr>
          <p:cNvPr id="13" name="Textfeld 12"/>
          <p:cNvSpPr txBox="1"/>
          <p:nvPr/>
        </p:nvSpPr>
        <p:spPr>
          <a:xfrm>
            <a:off x="2449092" y="2884694"/>
            <a:ext cx="3088668" cy="530915"/>
          </a:xfrm>
          <a:prstGeom prst="rect">
            <a:avLst/>
          </a:prstGeom>
          <a:noFill/>
        </p:spPr>
        <p:txBody>
          <a:bodyPr wrap="square" rtlCol="0">
            <a:spAutoFit/>
          </a:bodyPr>
          <a:lstStyle/>
          <a:p>
            <a:r>
              <a:rPr lang="de-CH"/>
              <a:t>Thermal Networks based on</a:t>
            </a:r>
          </a:p>
          <a:p>
            <a:r>
              <a:rPr lang="de-CH"/>
              <a:t>renewables</a:t>
            </a:r>
          </a:p>
        </p:txBody>
      </p:sp>
      <p:sp>
        <p:nvSpPr>
          <p:cNvPr id="14" name="Textfeld 13"/>
          <p:cNvSpPr txBox="1"/>
          <p:nvPr/>
        </p:nvSpPr>
        <p:spPr>
          <a:xfrm>
            <a:off x="2449092" y="3732433"/>
            <a:ext cx="2967930" cy="530915"/>
          </a:xfrm>
          <a:prstGeom prst="rect">
            <a:avLst/>
          </a:prstGeom>
          <a:noFill/>
        </p:spPr>
        <p:txBody>
          <a:bodyPr wrap="square" rtlCol="0">
            <a:spAutoFit/>
          </a:bodyPr>
          <a:lstStyle/>
          <a:p>
            <a:r>
              <a:rPr lang="de-CH"/>
              <a:t>Individual solutions based on renewables</a:t>
            </a:r>
          </a:p>
        </p:txBody>
      </p:sp>
      <p:sp>
        <p:nvSpPr>
          <p:cNvPr id="16" name="Textfeld 15"/>
          <p:cNvSpPr txBox="1"/>
          <p:nvPr/>
        </p:nvSpPr>
        <p:spPr>
          <a:xfrm>
            <a:off x="2449092" y="1985636"/>
            <a:ext cx="2454518" cy="311624"/>
          </a:xfrm>
          <a:prstGeom prst="rect">
            <a:avLst/>
          </a:prstGeom>
          <a:noFill/>
        </p:spPr>
        <p:txBody>
          <a:bodyPr wrap="none" rtlCol="0">
            <a:spAutoFit/>
          </a:bodyPr>
          <a:lstStyle/>
          <a:p>
            <a:r>
              <a:rPr lang="de-CH"/>
              <a:t>Buildings (fossil heating)</a:t>
            </a:r>
          </a:p>
        </p:txBody>
      </p:sp>
      <p:sp>
        <p:nvSpPr>
          <p:cNvPr id="17" name="Textfeld 16"/>
          <p:cNvSpPr txBox="1"/>
          <p:nvPr/>
        </p:nvSpPr>
        <p:spPr>
          <a:xfrm>
            <a:off x="2449092" y="1357188"/>
            <a:ext cx="2750689" cy="311624"/>
          </a:xfrm>
          <a:prstGeom prst="rect">
            <a:avLst/>
          </a:prstGeom>
          <a:noFill/>
        </p:spPr>
        <p:txBody>
          <a:bodyPr wrap="none" rtlCol="0">
            <a:spAutoFit/>
          </a:bodyPr>
          <a:lstStyle/>
          <a:p>
            <a:r>
              <a:rPr lang="de-CH"/>
              <a:t>Total emissions CH (CO2eq)</a:t>
            </a:r>
          </a:p>
        </p:txBody>
      </p:sp>
      <p:sp>
        <p:nvSpPr>
          <p:cNvPr id="18" name="Rechteck 17"/>
          <p:cNvSpPr/>
          <p:nvPr/>
        </p:nvSpPr>
        <p:spPr>
          <a:xfrm>
            <a:off x="2451143" y="2876951"/>
            <a:ext cx="3128969" cy="5468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Textfeld 20">
            <a:extLst>
              <a:ext uri="{FF2B5EF4-FFF2-40B4-BE49-F238E27FC236}">
                <a16:creationId xmlns:a16="http://schemas.microsoft.com/office/drawing/2014/main" id="{6D0F277A-D748-4FC3-8C67-E5F9E2D715C9}"/>
              </a:ext>
            </a:extLst>
          </p:cNvPr>
          <p:cNvSpPr txBox="1"/>
          <p:nvPr/>
        </p:nvSpPr>
        <p:spPr>
          <a:xfrm>
            <a:off x="4572000" y="4695687"/>
            <a:ext cx="4572000" cy="400110"/>
          </a:xfrm>
          <a:prstGeom prst="rect">
            <a:avLst/>
          </a:prstGeom>
          <a:noFill/>
        </p:spPr>
        <p:txBody>
          <a:bodyPr wrap="square">
            <a:spAutoFit/>
          </a:bodyPr>
          <a:lstStyle/>
          <a:p>
            <a:r>
              <a:rPr lang="de-DE" sz="1000">
                <a:effectLst/>
              </a:rPr>
              <a:t>BAFU. Kenngrössen zur Entwicklung der Treibhausgasemissionen in der Schweiz 1990-2018. Bundesamt für Umwelt BAFU; 2020.</a:t>
            </a:r>
            <a:endParaRPr lang="de-CH" sz="1000"/>
          </a:p>
        </p:txBody>
      </p:sp>
      <p:sp>
        <p:nvSpPr>
          <p:cNvPr id="15" name="Bogen 14">
            <a:extLst>
              <a:ext uri="{FF2B5EF4-FFF2-40B4-BE49-F238E27FC236}">
                <a16:creationId xmlns:a16="http://schemas.microsoft.com/office/drawing/2014/main" id="{5D255BAE-6EA0-410A-8DDA-405F3B3FD7E1}"/>
              </a:ext>
            </a:extLst>
          </p:cNvPr>
          <p:cNvSpPr/>
          <p:nvPr/>
        </p:nvSpPr>
        <p:spPr>
          <a:xfrm>
            <a:off x="7160985" y="1671476"/>
            <a:ext cx="774883" cy="1677816"/>
          </a:xfrm>
          <a:prstGeom prst="arc">
            <a:avLst>
              <a:gd name="adj1" fmla="val 16298409"/>
              <a:gd name="adj2" fmla="val 4884908"/>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22" name="Textfeld 21">
            <a:extLst>
              <a:ext uri="{FF2B5EF4-FFF2-40B4-BE49-F238E27FC236}">
                <a16:creationId xmlns:a16="http://schemas.microsoft.com/office/drawing/2014/main" id="{5CAFA4F5-FE73-4077-8A92-ED3CCD922835}"/>
              </a:ext>
            </a:extLst>
          </p:cNvPr>
          <p:cNvSpPr txBox="1"/>
          <p:nvPr/>
        </p:nvSpPr>
        <p:spPr>
          <a:xfrm>
            <a:off x="7971549" y="2303468"/>
            <a:ext cx="774571" cy="311624"/>
          </a:xfrm>
          <a:prstGeom prst="rect">
            <a:avLst/>
          </a:prstGeom>
          <a:noFill/>
        </p:spPr>
        <p:txBody>
          <a:bodyPr wrap="none" rtlCol="0">
            <a:spAutoFit/>
          </a:bodyPr>
          <a:lstStyle/>
          <a:p>
            <a:r>
              <a:rPr lang="de-CH"/>
              <a:t>≈</a:t>
            </a:r>
            <a:r>
              <a:rPr lang="el-GR"/>
              <a:t> </a:t>
            </a:r>
            <a:r>
              <a:rPr lang="de-CH"/>
              <a:t>5 %</a:t>
            </a:r>
          </a:p>
        </p:txBody>
      </p:sp>
      <p:sp>
        <p:nvSpPr>
          <p:cNvPr id="26" name="Textfeld 25">
            <a:extLst>
              <a:ext uri="{FF2B5EF4-FFF2-40B4-BE49-F238E27FC236}">
                <a16:creationId xmlns:a16="http://schemas.microsoft.com/office/drawing/2014/main" id="{16F19499-E373-471B-8767-04DACA50989C}"/>
              </a:ext>
            </a:extLst>
          </p:cNvPr>
          <p:cNvSpPr txBox="1"/>
          <p:nvPr/>
        </p:nvSpPr>
        <p:spPr>
          <a:xfrm>
            <a:off x="6433487" y="3018964"/>
            <a:ext cx="963725" cy="311624"/>
          </a:xfrm>
          <a:prstGeom prst="rect">
            <a:avLst/>
          </a:prstGeom>
          <a:noFill/>
        </p:spPr>
        <p:txBody>
          <a:bodyPr wrap="none" rtlCol="0">
            <a:spAutoFit/>
          </a:bodyPr>
          <a:lstStyle/>
          <a:p>
            <a:r>
              <a:rPr lang="el-GR"/>
              <a:t>Δ </a:t>
            </a:r>
            <a:r>
              <a:rPr lang="de-CH"/>
              <a:t>2.5 Mt</a:t>
            </a:r>
          </a:p>
        </p:txBody>
      </p:sp>
      <p:sp>
        <p:nvSpPr>
          <p:cNvPr id="27" name="Rechteck 26">
            <a:extLst>
              <a:ext uri="{FF2B5EF4-FFF2-40B4-BE49-F238E27FC236}">
                <a16:creationId xmlns:a16="http://schemas.microsoft.com/office/drawing/2014/main" id="{687EE918-4F5E-4067-9CFF-CC91200D38F3}"/>
              </a:ext>
            </a:extLst>
          </p:cNvPr>
          <p:cNvSpPr/>
          <p:nvPr/>
        </p:nvSpPr>
        <p:spPr>
          <a:xfrm>
            <a:off x="6457031" y="3001474"/>
            <a:ext cx="1131305" cy="356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Textfeld 27">
            <a:extLst>
              <a:ext uri="{FF2B5EF4-FFF2-40B4-BE49-F238E27FC236}">
                <a16:creationId xmlns:a16="http://schemas.microsoft.com/office/drawing/2014/main" id="{28AEFF2A-1D48-46F3-8F7C-6C3C2D50AB93}"/>
              </a:ext>
            </a:extLst>
          </p:cNvPr>
          <p:cNvSpPr txBox="1"/>
          <p:nvPr/>
        </p:nvSpPr>
        <p:spPr>
          <a:xfrm>
            <a:off x="2180561" y="4507685"/>
            <a:ext cx="2286000" cy="553998"/>
          </a:xfrm>
          <a:prstGeom prst="rect">
            <a:avLst/>
          </a:prstGeom>
          <a:noFill/>
        </p:spPr>
        <p:txBody>
          <a:bodyPr wrap="square">
            <a:spAutoFit/>
          </a:bodyPr>
          <a:lstStyle/>
          <a:p>
            <a:r>
              <a:rPr lang="de-DE" sz="1000">
                <a:effectLst/>
              </a:rPr>
              <a:t>Sres A, Nussbaumer B, Eicher H. Weissbuch Fernwärme Schweiz - VFS Strategie. 2014.</a:t>
            </a:r>
            <a:endParaRPr lang="de-CH" sz="1000"/>
          </a:p>
        </p:txBody>
      </p:sp>
      <p:sp>
        <p:nvSpPr>
          <p:cNvPr id="29" name="Textfeld 28">
            <a:extLst>
              <a:ext uri="{FF2B5EF4-FFF2-40B4-BE49-F238E27FC236}">
                <a16:creationId xmlns:a16="http://schemas.microsoft.com/office/drawing/2014/main" id="{734C4065-585A-4E5E-9AFA-2E34EFF4A5CE}"/>
              </a:ext>
            </a:extLst>
          </p:cNvPr>
          <p:cNvSpPr txBox="1"/>
          <p:nvPr/>
        </p:nvSpPr>
        <p:spPr>
          <a:xfrm>
            <a:off x="13446" y="3922909"/>
            <a:ext cx="2184904" cy="1169551"/>
          </a:xfrm>
          <a:prstGeom prst="rect">
            <a:avLst/>
          </a:prstGeom>
          <a:solidFill>
            <a:schemeClr val="bg1"/>
          </a:solidFill>
        </p:spPr>
        <p:txBody>
          <a:bodyPr wrap="square">
            <a:spAutoFit/>
          </a:bodyPr>
          <a:lstStyle/>
          <a:p>
            <a:r>
              <a:rPr lang="de-CH" sz="1000">
                <a:effectLst/>
              </a:rPr>
              <a:t>Chambers J, Narula K, Sulzer M, Patel MK. Mapping district heating potential under evolving thermal demand scenarios and technologies: A case study for Switzerland. Energy 2019</a:t>
            </a:r>
            <a:endParaRPr lang="de-CH" sz="1000"/>
          </a:p>
        </p:txBody>
      </p:sp>
      <p:sp>
        <p:nvSpPr>
          <p:cNvPr id="24" name="Textfeld 23">
            <a:extLst>
              <a:ext uri="{FF2B5EF4-FFF2-40B4-BE49-F238E27FC236}">
                <a16:creationId xmlns:a16="http://schemas.microsoft.com/office/drawing/2014/main" id="{53E0A7DD-6816-4F45-BBCB-DD3DCC61898B}"/>
              </a:ext>
            </a:extLst>
          </p:cNvPr>
          <p:cNvSpPr txBox="1"/>
          <p:nvPr/>
        </p:nvSpPr>
        <p:spPr>
          <a:xfrm>
            <a:off x="39010" y="2279478"/>
            <a:ext cx="2088111" cy="1477328"/>
          </a:xfrm>
          <a:prstGeom prst="rect">
            <a:avLst/>
          </a:prstGeom>
          <a:noFill/>
        </p:spPr>
        <p:txBody>
          <a:bodyPr wrap="square">
            <a:spAutoFit/>
          </a:bodyPr>
          <a:lstStyle/>
          <a:p>
            <a:r>
              <a:rPr lang="de-CH" sz="1000">
                <a:effectLst/>
                <a:latin typeface="+mj-lt"/>
                <a:ea typeface="Calibri" panose="020F0502020204030204" pitchFamily="34" charset="0"/>
              </a:rPr>
              <a:t>Jakob M, Reiter U, Catenazzi Dr. G, Lienhard L, Müller A, Steinmann S, et al. Erneuerbare- und und CO2-freie Wärmeversorgung Schweiz - Eine Studie zur Evaluation von Erfordernissen und Auswirkungen 2020.</a:t>
            </a:r>
            <a:endParaRPr lang="de-CH" sz="1000">
              <a:latin typeface="+mj-lt"/>
            </a:endParaRPr>
          </a:p>
        </p:txBody>
      </p:sp>
      <p:sp>
        <p:nvSpPr>
          <p:cNvPr id="30" name="Textfeld 29">
            <a:extLst>
              <a:ext uri="{FF2B5EF4-FFF2-40B4-BE49-F238E27FC236}">
                <a16:creationId xmlns:a16="http://schemas.microsoft.com/office/drawing/2014/main" id="{EA2F5DFF-08FD-4E42-A5D7-E744D5CCC643}"/>
              </a:ext>
            </a:extLst>
          </p:cNvPr>
          <p:cNvSpPr txBox="1"/>
          <p:nvPr/>
        </p:nvSpPr>
        <p:spPr>
          <a:xfrm>
            <a:off x="76225" y="1508972"/>
            <a:ext cx="2059344" cy="707886"/>
          </a:xfrm>
          <a:prstGeom prst="rect">
            <a:avLst/>
          </a:prstGeom>
          <a:noFill/>
        </p:spPr>
        <p:txBody>
          <a:bodyPr wrap="square">
            <a:spAutoFit/>
          </a:bodyPr>
          <a:lstStyle>
            <a:defPPr>
              <a:defRPr lang="en-GB"/>
            </a:defPPr>
            <a:lvl1pPr>
              <a:defRPr sz="1000">
                <a:effectLst/>
                <a:latin typeface="+mj-lt"/>
                <a:ea typeface="Calibri" panose="020F0502020204030204" pitchFamily="34" charset="0"/>
              </a:defRPr>
            </a:lvl1pPr>
          </a:lstStyle>
          <a:p>
            <a:r>
              <a:rPr lang="de-CH"/>
              <a:t>BFE. Energieperspektiven 2050+:Kurzbericht. Bundesamt für Energie BFE; 2020</a:t>
            </a:r>
          </a:p>
        </p:txBody>
      </p:sp>
    </p:spTree>
    <p:extLst>
      <p:ext uri="{BB962C8B-B14F-4D97-AF65-F5344CB8AC3E}">
        <p14:creationId xmlns:p14="http://schemas.microsoft.com/office/powerpoint/2010/main" val="65118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13" grpId="0"/>
      <p:bldP spid="14" grpId="0"/>
      <p:bldP spid="16" grpId="0"/>
      <p:bldP spid="17" grpId="0"/>
      <p:bldP spid="18" grpId="0" animBg="1"/>
      <p:bldP spid="21" grpId="0"/>
      <p:bldP spid="15" grpId="0" animBg="1"/>
      <p:bldP spid="22" grpId="0"/>
      <p:bldP spid="26" grpId="0"/>
      <p:bldP spid="27" grpId="0" animBg="1"/>
      <p:bldP spid="28" grpId="0"/>
      <p:bldP spid="29" grpId="0" animBg="1"/>
      <p:bldP spid="24"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9C51264-5585-4AAF-9F56-F29EB86D65F0}"/>
              </a:ext>
            </a:extLst>
          </p:cNvPr>
          <p:cNvSpPr>
            <a:spLocks noGrp="1"/>
          </p:cNvSpPr>
          <p:nvPr>
            <p:ph type="sldNum" sz="quarter" idx="10"/>
          </p:nvPr>
        </p:nvSpPr>
        <p:spPr/>
        <p:txBody>
          <a:bodyPr/>
          <a:lstStyle/>
          <a:p>
            <a:pPr>
              <a:defRPr/>
            </a:pPr>
            <a:fld id="{8E050A2D-FAF3-45CF-B73E-B3475EDB0F60}" type="slidenum">
              <a:rPr lang="de-CH" smtClean="0"/>
              <a:pPr>
                <a:defRPr/>
              </a:pPr>
              <a:t>8</a:t>
            </a:fld>
            <a:r>
              <a:rPr lang="de-CH"/>
              <a:t>, </a:t>
            </a:r>
            <a:fld id="{0483D060-B025-4ACE-962A-23BAB8DEC0FD}" type="datetime1">
              <a:rPr lang="de-CH" smtClean="0"/>
              <a:pPr>
                <a:defRPr/>
              </a:pPr>
              <a:t>22.12.2021</a:t>
            </a:fld>
            <a:endParaRPr lang="de-CH" dirty="0"/>
          </a:p>
        </p:txBody>
      </p:sp>
      <p:sp>
        <p:nvSpPr>
          <p:cNvPr id="4" name="Textfeld 3">
            <a:extLst>
              <a:ext uri="{FF2B5EF4-FFF2-40B4-BE49-F238E27FC236}">
                <a16:creationId xmlns:a16="http://schemas.microsoft.com/office/drawing/2014/main" id="{D81CF989-A3B5-43AE-927D-62A2D42DA740}"/>
              </a:ext>
            </a:extLst>
          </p:cNvPr>
          <p:cNvSpPr txBox="1"/>
          <p:nvPr/>
        </p:nvSpPr>
        <p:spPr>
          <a:xfrm>
            <a:off x="719572" y="1563638"/>
            <a:ext cx="7704856" cy="1569660"/>
          </a:xfrm>
          <a:prstGeom prst="rect">
            <a:avLst/>
          </a:prstGeom>
          <a:noFill/>
        </p:spPr>
        <p:txBody>
          <a:bodyPr wrap="square">
            <a:spAutoFit/>
          </a:bodyPr>
          <a:lstStyle/>
          <a:p>
            <a:r>
              <a:rPr lang="de-CH" sz="3200"/>
              <a:t>District </a:t>
            </a:r>
            <a:r>
              <a:rPr lang="de-CH" sz="3200">
                <a:solidFill>
                  <a:srgbClr val="FF0000"/>
                </a:solidFill>
              </a:rPr>
              <a:t>heating</a:t>
            </a:r>
            <a:r>
              <a:rPr lang="de-CH" sz="3200"/>
              <a:t> can reduce total CO2 emissions of Switzerland by approximately </a:t>
            </a:r>
            <a:r>
              <a:rPr lang="de-CH" sz="3200" b="1"/>
              <a:t>5 %.</a:t>
            </a:r>
          </a:p>
        </p:txBody>
      </p:sp>
      <p:sp>
        <p:nvSpPr>
          <p:cNvPr id="6" name="Textfeld 5">
            <a:extLst>
              <a:ext uri="{FF2B5EF4-FFF2-40B4-BE49-F238E27FC236}">
                <a16:creationId xmlns:a16="http://schemas.microsoft.com/office/drawing/2014/main" id="{094BDB53-B2AA-4971-9517-C8F23AFD657C}"/>
              </a:ext>
            </a:extLst>
          </p:cNvPr>
          <p:cNvSpPr txBox="1"/>
          <p:nvPr/>
        </p:nvSpPr>
        <p:spPr>
          <a:xfrm>
            <a:off x="6156176" y="4316671"/>
            <a:ext cx="3095836" cy="523220"/>
          </a:xfrm>
          <a:prstGeom prst="rect">
            <a:avLst/>
          </a:prstGeom>
          <a:noFill/>
        </p:spPr>
        <p:txBody>
          <a:bodyPr wrap="square">
            <a:spAutoFit/>
          </a:bodyPr>
          <a:lstStyle/>
          <a:p>
            <a:r>
              <a:rPr lang="de-CH" sz="1400"/>
              <a:t>(5 % of current CO2 emission, </a:t>
            </a:r>
          </a:p>
          <a:p>
            <a:r>
              <a:rPr lang="de-CH" sz="1400">
                <a:solidFill>
                  <a:srgbClr val="00B0F0"/>
                </a:solidFill>
              </a:rPr>
              <a:t>cooling</a:t>
            </a:r>
            <a:r>
              <a:rPr lang="de-CH" sz="1400"/>
              <a:t> not considered)</a:t>
            </a:r>
          </a:p>
        </p:txBody>
      </p:sp>
    </p:spTree>
    <p:extLst>
      <p:ext uri="{BB962C8B-B14F-4D97-AF65-F5344CB8AC3E}">
        <p14:creationId xmlns:p14="http://schemas.microsoft.com/office/powerpoint/2010/main" val="4202946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64363D9-EDD0-445F-B1F2-7A393F553663}"/>
              </a:ext>
            </a:extLst>
          </p:cNvPr>
          <p:cNvSpPr>
            <a:spLocks noGrp="1"/>
          </p:cNvSpPr>
          <p:nvPr>
            <p:ph type="sldNum" sz="quarter" idx="10"/>
          </p:nvPr>
        </p:nvSpPr>
        <p:spPr/>
        <p:txBody>
          <a:bodyPr/>
          <a:lstStyle/>
          <a:p>
            <a:pPr>
              <a:defRPr/>
            </a:pPr>
            <a:fld id="{8E050A2D-FAF3-45CF-B73E-B3475EDB0F60}" type="slidenum">
              <a:rPr lang="de-CH" smtClean="0"/>
              <a:pPr>
                <a:defRPr/>
              </a:pPr>
              <a:t>9</a:t>
            </a:fld>
            <a:r>
              <a:rPr lang="de-CH"/>
              <a:t>, </a:t>
            </a:r>
            <a:fld id="{0483D060-B025-4ACE-962A-23BAB8DEC0FD}" type="datetime1">
              <a:rPr lang="de-CH" smtClean="0"/>
              <a:pPr>
                <a:defRPr/>
              </a:pPr>
              <a:t>22.12.2021</a:t>
            </a:fld>
            <a:endParaRPr lang="de-CH" dirty="0"/>
          </a:p>
        </p:txBody>
      </p:sp>
      <p:sp>
        <p:nvSpPr>
          <p:cNvPr id="3" name="Textfeld 2">
            <a:extLst>
              <a:ext uri="{FF2B5EF4-FFF2-40B4-BE49-F238E27FC236}">
                <a16:creationId xmlns:a16="http://schemas.microsoft.com/office/drawing/2014/main" id="{097CEBEB-521B-4C65-AB18-8A09C88859A4}"/>
              </a:ext>
            </a:extLst>
          </p:cNvPr>
          <p:cNvSpPr txBox="1"/>
          <p:nvPr/>
        </p:nvSpPr>
        <p:spPr>
          <a:xfrm>
            <a:off x="1259632" y="1563638"/>
            <a:ext cx="7704856" cy="1077218"/>
          </a:xfrm>
          <a:prstGeom prst="rect">
            <a:avLst/>
          </a:prstGeom>
          <a:noFill/>
        </p:spPr>
        <p:txBody>
          <a:bodyPr wrap="square">
            <a:spAutoFit/>
          </a:bodyPr>
          <a:lstStyle/>
          <a:p>
            <a:pPr marL="457200" indent="-457200">
              <a:buFont typeface="Arial" panose="020B0604020202020204" pitchFamily="34" charset="0"/>
              <a:buChar char="•"/>
            </a:pPr>
            <a:r>
              <a:rPr lang="de-CH" sz="3200"/>
              <a:t>Share of district heating</a:t>
            </a:r>
          </a:p>
          <a:p>
            <a:pPr marL="457200" indent="-457200">
              <a:buFont typeface="Arial" panose="020B0604020202020204" pitchFamily="34" charset="0"/>
              <a:buChar char="•"/>
            </a:pPr>
            <a:r>
              <a:rPr lang="de-CH" sz="3200"/>
              <a:t>Share of renewables</a:t>
            </a:r>
          </a:p>
        </p:txBody>
      </p:sp>
    </p:spTree>
    <p:extLst>
      <p:ext uri="{BB962C8B-B14F-4D97-AF65-F5344CB8AC3E}">
        <p14:creationId xmlns:p14="http://schemas.microsoft.com/office/powerpoint/2010/main" val="3015460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 /&gt;&#10;  &lt;ThemeDefinition&gt;&#10;    &lt;DefaultThemeDefinition&gt;&lt;/DefaultThemeDefinition&gt;&#10;    &lt;PresentationThemeDefinition&gt;&lt;/PresentationThemeDefinition&gt;&#10;    &lt;SlideThemeDefinition&gt;&lt;/SlideThemeDefinition&gt;&#10;    &lt;ObjectThemeDefinition&gt;&lt;/ObjectThemeDefinition&gt;&#10;  &lt;/ThemeDefinition&gt;&#10;  &lt;MasterProperties&gt;&#10;    &lt;MasterProperty Id=&quot;2004112217333376588294&quot;&gt;&#10;      &lt;Fields&gt;&#10;        &lt;Field Id=&quot;2005042611175985034679&quot; ShowField=&quot;false&quot; /&gt;&#10;        &lt;Field Id=&quot;2010011411175985034680&quot; ShowField=&quot;false&quot; /&gt;&#10;        &lt;Field Id=&quot;2010011411175985034681&quot; ShowField=&quot;false&quot; /&gt;&#10;      &lt;/Fields&gt;&#10;    &lt;/MasterProperty&gt;&#10;  &lt;/MasterProperties&gt;&#10;  &lt;ContentItems&gt;&#10;    &lt;ContentItem Language=&quot;2057&quot; IsDefault=&quot;false&quot;&gt;&#10;      &lt;File HasContent=&quot;false&quot; LinkToLanguage=&quot;&quot; /&gt;&#10;    &lt;/ContentItem&gt;&#10;    &lt;ContentItem Language=&quot;4108&quot; IsDefault=&quot;false&quot;&gt;&#10;      &lt;File HasContent=&quot;false&quot; LinkToLanguage=&quot;&quot; /&gt;&#10;    &lt;/ContentItem&gt;&#10;    &lt;ContentItem Language=&quot;2055&quot; IsDefault=&quot;true&quot;&gt;&#10;      &lt;File HasContent=&quot;true&quot; LinkToLanguage=&quot;&quot; /&gt;&#10;    &lt;/ContentItem&gt;&#10;    &lt;ContentItem Language=&quot;2064&quot; IsDefault=&quot;false&quot;&gt;&#10;      &lt;File HasContent=&quot;false&quot; LinkToLanguage=&quot;&quot; /&gt;&#10;    &lt;/ContentItem&gt;&#10;  &lt;/ContentItems&gt;&#10;&lt;/MasterTemplateConfiguration&gt;"/>
  <p:tag name="OFFICEATWORKPOWERPOINTMASTERTEMPLATEID" val="POWERPOINT PRÄSENTATION"/>
  <p:tag name="OAWWIZARDSTEPS" val="0|1"/>
  <p:tag name="ZOAWLANGID" val="2055"/>
  <p:tag name="OAWDOCPROPSOURCE" val="&lt;Profile SelectedUID=&quot;&quot;&gt;&lt;DocProp UID=&quot;2002122011014149059130932&quot; EntryUID=&quot;2007081614090713859305&quot;&gt;&lt;Field Name=&quot;IDName&quot; Value=&quot;1.1. Hochschule Luzern -  F&amp;amp;S, IT-Services, Werftestrasse 4, Luzern&quot;/&gt;&lt;Field Name=&quot;Address1&quot; Value=&quot;&quot;/&gt;&lt;Field Name=&quot;Address2&quot; Value=&quot;Werftestrasse 4, Postfach 2969, CH-6002 Luzern&quot;/&gt;&lt;Field Name=&quot;Address3&quot; Value=&quot;T +41 41 228 21 11&quot;/&gt;&lt;Field Name=&quot;Address4&quot; Value=&quot;www.hslu.ch&quot;/&gt;&lt;Field Name=&quot;LogoLarge&quot; Value=&quot;%Logos%\hslu_d.hslu.g.2100.500.wmf&quot;/&gt;&lt;Field Name=&quot;LogoSmall&quot; Value=&quot;%Logos%\hslu_d.hslu.k.2100.250.wmf&quot;/&gt;&lt;Field Name=&quot;City&quot; Value=&quot;Luzern&quot;/&gt;&lt;Field Name=&quot;LogoFooter&quot; Value=&quot;%Logos%\hslu_allgemeinefqm.f.2100.200.wmf&quot;/&gt;&lt;Field Name=&quot;LogoPpt1&quot; Value=&quot;%Logos%\Powerpoint\titelmaster\hslu_d.hslu.tm.2540.1905.wmf&quot;/&gt;&lt;Field Name=&quot;LogoPpt2&quot; Value=&quot;%Logos%\Powerpoint\folienmaster\hslu_d.hslu.fm.2540.1905.wmf&quot;/&gt;&lt;Field Name=&quot;LogoOhneEFQM&quot; Value=&quot;%Logos%\hslu_allgemeinefqm.f.2100.200.wmf&quot;/&gt;&lt;Field Name=&quot;LogoPpt3&quot; Value=&quot;%Logos%\Powerpoint\folienmaster\hslu_d.hslu.f.fm.2540.1905.wmf&quot;/&gt;&lt;Field Name=&quot;Data_UID&quot; Value=&quot;2007081614090713859305&quot;/&gt;&lt;Field Name=&quot;Field_Name&quot; Value=&quot;LogoPpt2&quot;/&gt;&lt;Field Name=&quot;Field_UID&quot; Value=&quot;2007091416324246583564&quot;/&gt;&lt;Field Name=&quot;ML_LCID&quot; Value=&quot;2055&quot;/&gt;&lt;Field Name=&quot;ML_Value&quot; Value=&quot;%Logos%\Powerpoint\folienmaster\hslu_d.hslu.fm.2540.1905.wmf&quot;/&gt;&lt;/DocProp&gt;&lt;DocProp UID=&quot;2006040509495284662868&quot; EntryUID=&quot;6173241000118&quot;&gt;&lt;Field Name=&quot;IDName&quot; Value=&quot;Steffen Ruth, Applikationsmanagerin, HSLU.ITSERVICES&quot;/&gt;&lt;Field Name=&quot;Name&quot; Value=&quot;Ruth Steffen&quot;/&gt;&lt;Field Name=&quot;DirectPhone&quot; Value=&quot;+41 41 228 21 35&quot;/&gt;&lt;Field Name=&quot;Additive&quot; Value=&quot;Finanzen &amp;amp; Services&amp;#xA;IT Services&quot;/&gt;&lt;Field Name=&quot;OrganisationUnit&quot; Value=&quot;Hochschule Luzern&quot;/&gt;&lt;Field Name=&quot;EMail&quot; Value=&quot;ruth.steffen@hslu.ch&quot;/&gt;&lt;Field Name=&quot;Function&quot; Value=&quot;Applikationsmanagerin&quot;/&gt;&lt;Field Name=&quot;SignatureHighResBW&quot; Value=&quot;&quot;/&gt;&lt;Field Name=&quot;SchoolPart&quot; Value=&quot;&quot;/&gt;&lt;Field Name=&quot;Data_UID&quot; Value=&quot;6173241000118&quot;/&gt;&lt;Field Name=&quot;Field_Name&quot; Value=&quot;Additive&quot;/&gt;&lt;Field Name=&quot;Field_UID&quot; Value=&quot;20030218193544317182370664&quot;/&gt;&lt;Field Name=&quot;ML_LCID&quot; Value=&quot;2055&quot;/&gt;&lt;Field Name=&quot;ML_Value&quot; Value=&quot;Finanzen &amp;amp; Services&amp;#xA;IT Services&quot;/&gt;&lt;/DocProp&gt;&lt;DocProp UID=&quot;200212191811121321310321301031x&quot; EntryUID=&quot;6173241000118&quot;&gt;&lt;Field Name=&quot;IDName&quot; Value=&quot;Steffen Ruth, Applikationsmanagerin, HSLU.ITSERVICES&quot;/&gt;&lt;Field Name=&quot;Name&quot; Value=&quot;Ruth Steffen&quot;/&gt;&lt;Field Name=&quot;DirectPhone&quot; Value=&quot;+41 41 228 21 35&quot;/&gt;&lt;Field Name=&quot;Additive&quot; Value=&quot;Finanzen &amp;amp; Services&amp;#xA;IT Services&quot;/&gt;&lt;Field Name=&quot;OrganisationUnit&quot; Value=&quot;Hochschule Luzern&quot;/&gt;&lt;Field Name=&quot;EMail&quot; Value=&quot;ruth.steffen@hslu.ch&quot;/&gt;&lt;Field Name=&quot;Function&quot; Value=&quot;Applikationsmanagerin&quot;/&gt;&lt;Field Name=&quot;SignatureHighResBW&quot; Value=&quot;&quot;/&gt;&lt;Field Name=&quot;SchoolPart&quot; Value=&quot;&quot;/&gt;&lt;Field Name=&quot;Data_UID&quot; Value=&quot;6173241000118&quot;/&gt;&lt;Field Name=&quot;Field_Name&quot; Value=&quot;Additive&quot;/&gt;&lt;Field Name=&quot;Field_UID&quot; Value=&quot;20030218193544317182370664&quot;/&gt;&lt;Field Name=&quot;ML_LCID&quot; Value=&quot;2055&quot;/&gt;&lt;Field Name=&quot;ML_Value&quot; Value=&quot;Finanzen &amp;amp; Services&amp;#xA;IT Services&quot;/&gt;&lt;/DocProp&gt;&lt;DocProp UID=&quot;2003080714212273705547&quot; EntryUID=&quot;&quot; UserInformation=&quot;Data from SAP&quot; Interface=&quot;-1&quot;&gt;&lt;/DocProp&gt;&lt;DocProp UID=&quot;2002122010583847234010578&quot; EntryUID=&quot;6173241000118&quot;&gt;&lt;Field Name=&quot;IDName&quot; Value=&quot;Steffen Ruth, Applikationsmanagerin, HSLU.ITSERVICES&quot;/&gt;&lt;Field Name=&quot;Name&quot; Value=&quot;Ruth Steffen&quot;/&gt;&lt;Field Name=&quot;DirectPhone&quot; Value=&quot;+41 41 228 21 35&quot;/&gt;&lt;Field Name=&quot;Additive&quot; Value=&quot;Finanzen &amp;amp; Services&amp;#xA;IT Services&quot;/&gt;&lt;Field Name=&quot;OrganisationUnit&quot; Value=&quot;Hochschule Luzern&quot;/&gt;&lt;Field Name=&quot;EMail&quot; Value=&quot;ruth.steffen@hslu.ch&quot;/&gt;&lt;Field Name=&quot;Function&quot; Value=&quot;Applikationsmanagerin&quot;/&gt;&lt;Field Name=&quot;SignatureHighResBW&quot; Value=&quot;&quot;/&gt;&lt;Field Name=&quot;SchoolPart&quot; Value=&quot;&quot;/&gt;&lt;Field Name=&quot;Data_UID&quot; Value=&quot;6173241000118&quot;/&gt;&lt;Field Name=&quot;Field_Name&quot; Value=&quot;Additive&quot;/&gt;&lt;Field Name=&quot;Field_UID&quot; Value=&quot;20030218193544317182370664&quot;/&gt;&lt;Field Name=&quot;ML_LCID&quot; Value=&quot;2055&quot;/&gt;&lt;Field Name=&quot;ML_Value&quot; Value=&quot;Finanzen &amp;amp; Services&amp;#xA;IT Services&quot;/&gt;&lt;/DocProp&gt;&lt;DocProp UID=&quot;2003061115381095709037&quot; EntryUID=&quot;2003121817293296325874&quot;&gt;&lt;Field Name=&quot;IDName&quot; Value=&quot;(Leer)&quot;/&gt;&lt;/DocProp&gt;&lt;DocProp UID=&quot;2004112217333376588294&quot; EntryUID=&quot;&quot; UserInformation=&quot;Data from SAP&quot; Interface=&quot;-1&quot;&gt;&lt;/DocProp&gt;&lt;DocProp UID=&quot;2007042109161414432689&quot; EntryUID=&quot;&quot; UserInformation=&quot;Data from SAP&quot; Interface=&quot;-1&quot;&gt;&lt;/DocProp&gt;&lt;DocProp UID=&quot;2004112217290390304928&quot; EntryUID=&quot;&quot; UserInformation=&quot;Data from SAP&quot; Interface=&quot;-1&quot;&gt;&lt;/DocProp&gt;&lt;/Profile&gt;&#10;"/>
  <p:tag name="OFFICEATWORKPRESENTATIONPROJECTID" val="HSLUCH"/>
</p:tagLst>
</file>

<file path=ppt/tags/tag10.xml><?xml version="1.0" encoding="utf-8"?>
<p:tagLst xmlns:a="http://schemas.openxmlformats.org/drawingml/2006/main" xmlns:r="http://schemas.openxmlformats.org/officeDocument/2006/relationships" xmlns:p="http://schemas.openxmlformats.org/presentationml/2006/main">
  <p:tag name="OFFICATWORKEXPRESSIONTAG" val="2, 19.08.2016"/>
</p:tagLst>
</file>

<file path=ppt/tags/tag11.xml><?xml version="1.0" encoding="utf-8"?>
<p:tagLst xmlns:a="http://schemas.openxmlformats.org/drawingml/2006/main" xmlns:r="http://schemas.openxmlformats.org/officeDocument/2006/relationships" xmlns:p="http://schemas.openxmlformats.org/presentationml/2006/main">
  <p:tag name="OFFICATWORKEXPRESSIONTAG" val="2, 19.08.2016"/>
</p:tagLst>
</file>

<file path=ppt/tags/tag2.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4.xml><?xml version="1.0" encoding="utf-8"?>
<p:tagLst xmlns:a="http://schemas.openxmlformats.org/drawingml/2006/main" xmlns:r="http://schemas.openxmlformats.org/officeDocument/2006/relationships" xmlns:p="http://schemas.openxmlformats.org/presentationml/2006/main">
  <p:tag name="ZOAWCODE" val="Language.Doc.Page.Powerpoint"/>
  <p:tag name="ZOAWTYPE" val="Text"/>
  <p:tag name="OFFICATWORKEXPRESSIONTAG" val="Folie"/>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Nr.›, 19.08.2016"/>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Nr.›, 19.08.2016"/>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8.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9.xml><?xml version="1.0" encoding="utf-8"?>
<p:tagLst xmlns:a="http://schemas.openxmlformats.org/drawingml/2006/main" xmlns:r="http://schemas.openxmlformats.org/officeDocument/2006/relationships" xmlns:p="http://schemas.openxmlformats.org/presentationml/2006/main">
  <p:tag name="OFFICATWORKEXPRESSIONTAG" val="‹Nr.›, 19.08.2016"/>
</p:tagLst>
</file>

<file path=ppt/theme/theme1.xml><?xml version="1.0" encoding="utf-8"?>
<a:theme xmlns:a="http://schemas.openxmlformats.org/drawingml/2006/main" name="Default Design">
  <a:themeElements>
    <a:clrScheme name="HSLU">
      <a:dk1>
        <a:srgbClr val="000000"/>
      </a:dk1>
      <a:lt1>
        <a:srgbClr val="FFFFFF"/>
      </a:lt1>
      <a:dk2>
        <a:srgbClr val="415E6C"/>
      </a:dk2>
      <a:lt2>
        <a:srgbClr val="F2F2F2"/>
      </a:lt2>
      <a:accent1>
        <a:srgbClr val="9AD4F1"/>
      </a:accent1>
      <a:accent2>
        <a:srgbClr val="6A95A9"/>
      </a:accent2>
      <a:accent3>
        <a:srgbClr val="415E6C"/>
      </a:accent3>
      <a:accent4>
        <a:srgbClr val="CFD500"/>
      </a:accent4>
      <a:accent5>
        <a:srgbClr val="949A00"/>
      </a:accent5>
      <a:accent6>
        <a:srgbClr val="636904"/>
      </a:accent6>
      <a:hlink>
        <a:srgbClr val="E2007A"/>
      </a:hlink>
      <a:folHlink>
        <a:srgbClr val="690036"/>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EDIT - 00 Presentation 16_9.potm" id="{D14A1314-6F62-4189-A023-278D97A1200B}" vid="{F905EE05-F95E-4E67-B70D-15FBF10A381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 Präsentation 16_9</Template>
  <TotalTime>0</TotalTime>
  <Words>1407</Words>
  <Application>Microsoft Office PowerPoint</Application>
  <PresentationFormat>Bildschirmpräsentation (16:9)</PresentationFormat>
  <Paragraphs>174</Paragraphs>
  <Slides>26</Slides>
  <Notes>12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Times New Roman</vt:lpstr>
      <vt:lpstr>Verdana</vt:lpstr>
      <vt:lpstr>Default Design</vt:lpstr>
      <vt:lpstr>PowerPoint-Präsentation</vt:lpstr>
      <vt:lpstr>PowerPoint-Präsentation</vt:lpstr>
      <vt:lpstr>PowerPoint-Präsentation</vt:lpstr>
      <vt:lpstr>PowerPoint-Präsentation</vt:lpstr>
      <vt:lpstr>PowerPoint-Präsentation</vt:lpstr>
      <vt:lpstr> «Heating and cooling are using almost  50 % of final energy demand and are responsible for approximately  36 % of CO2 emissions in the EU»</vt:lpstr>
      <vt:lpstr>Decarbonisation potential  of thermal networks in CH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District heating and cooling systems (5th Generation, Anergienetze)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IT Services Hochschule Luzern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Thermische Netze in Modellen und im Labor</dc:title>
  <dc:creator>Sommer Tobias HSLU T&amp;A</dc:creator>
  <cp:lastModifiedBy>Sommer Tobias HSLU T&amp;A</cp:lastModifiedBy>
  <cp:revision>64</cp:revision>
  <cp:lastPrinted>2019-12-09T14:50:21Z</cp:lastPrinted>
  <dcterms:created xsi:type="dcterms:W3CDTF">2019-12-09T14:44:54Z</dcterms:created>
  <dcterms:modified xsi:type="dcterms:W3CDTF">2021-12-22T09:52:25Z</dcterms:modified>
</cp:coreProperties>
</file>