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1"/>
  </p:sldMasterIdLst>
  <p:notesMasterIdLst>
    <p:notesMasterId r:id="rId43"/>
  </p:notesMasterIdLst>
  <p:handoutMasterIdLst>
    <p:handoutMasterId r:id="rId44"/>
  </p:handoutMasterIdLst>
  <p:sldIdLst>
    <p:sldId id="326" r:id="rId2"/>
    <p:sldId id="257" r:id="rId3"/>
    <p:sldId id="276" r:id="rId4"/>
    <p:sldId id="329" r:id="rId5"/>
    <p:sldId id="330" r:id="rId6"/>
    <p:sldId id="358" r:id="rId7"/>
    <p:sldId id="331" r:id="rId8"/>
    <p:sldId id="337" r:id="rId9"/>
    <p:sldId id="354" r:id="rId10"/>
    <p:sldId id="332" r:id="rId11"/>
    <p:sldId id="363" r:id="rId12"/>
    <p:sldId id="364" r:id="rId13"/>
    <p:sldId id="365" r:id="rId14"/>
    <p:sldId id="366" r:id="rId15"/>
    <p:sldId id="333" r:id="rId16"/>
    <p:sldId id="334" r:id="rId17"/>
    <p:sldId id="335" r:id="rId18"/>
    <p:sldId id="327" r:id="rId19"/>
    <p:sldId id="348" r:id="rId20"/>
    <p:sldId id="362" r:id="rId21"/>
    <p:sldId id="340" r:id="rId22"/>
    <p:sldId id="352" r:id="rId23"/>
    <p:sldId id="367" r:id="rId24"/>
    <p:sldId id="336" r:id="rId25"/>
    <p:sldId id="342" r:id="rId26"/>
    <p:sldId id="341" r:id="rId27"/>
    <p:sldId id="350" r:id="rId28"/>
    <p:sldId id="351" r:id="rId29"/>
    <p:sldId id="343" r:id="rId30"/>
    <p:sldId id="349" r:id="rId31"/>
    <p:sldId id="344" r:id="rId32"/>
    <p:sldId id="345" r:id="rId33"/>
    <p:sldId id="355" r:id="rId34"/>
    <p:sldId id="356" r:id="rId35"/>
    <p:sldId id="357" r:id="rId36"/>
    <p:sldId id="346" r:id="rId37"/>
    <p:sldId id="347" r:id="rId38"/>
    <p:sldId id="361" r:id="rId39"/>
    <p:sldId id="360" r:id="rId40"/>
    <p:sldId id="353" r:id="rId41"/>
    <p:sldId id="313" r:id="rId4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initials="W" lastIdx="1" clrIdx="0">
    <p:extLst>
      <p:ext uri="{19B8F6BF-5375-455C-9EA6-DF929625EA0E}">
        <p15:presenceInfo xmlns:p15="http://schemas.microsoft.com/office/powerpoint/2012/main" userId="Willi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FEF2FB"/>
    <a:srgbClr val="C5F3F3"/>
    <a:srgbClr val="FFC4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71" autoAdjust="0"/>
  </p:normalViewPr>
  <p:slideViewPr>
    <p:cSldViewPr snapToGrid="0">
      <p:cViewPr varScale="1">
        <p:scale>
          <a:sx n="80" d="100"/>
          <a:sy n="80" d="100"/>
        </p:scale>
        <p:origin x="3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BFE5B0B-FC74-2075-831F-F475F6B147C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CD48736-049E-E634-2C95-3015CCC52DA9}"/>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1B8EC40-1A31-4A81-B38D-ED02E470DA68}" type="datetimeFigureOut">
              <a:rPr lang="fr-FR" smtClean="0"/>
              <a:t>05/12/2023</a:t>
            </a:fld>
            <a:endParaRPr lang="fr-FR"/>
          </a:p>
        </p:txBody>
      </p:sp>
      <p:sp>
        <p:nvSpPr>
          <p:cNvPr id="4" name="Espace réservé du pied de page 3">
            <a:extLst>
              <a:ext uri="{FF2B5EF4-FFF2-40B4-BE49-F238E27FC236}">
                <a16:creationId xmlns:a16="http://schemas.microsoft.com/office/drawing/2014/main" id="{1D956FA3-51B1-87A9-2657-7B924B16C620}"/>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r>
              <a:rPr lang="fr-FR"/>
              <a:t>ULISSE Project presentation        W. van Sprolant CvS énergies sàrl / HEPIA  06/2023</a:t>
            </a:r>
          </a:p>
        </p:txBody>
      </p:sp>
      <p:sp>
        <p:nvSpPr>
          <p:cNvPr id="5" name="Espace réservé du numéro de diapositive 4">
            <a:extLst>
              <a:ext uri="{FF2B5EF4-FFF2-40B4-BE49-F238E27FC236}">
                <a16:creationId xmlns:a16="http://schemas.microsoft.com/office/drawing/2014/main" id="{A44DDFE3-76CD-B591-4817-A055E2D2171A}"/>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311A159-75EB-4DCC-BA76-582082E730DE}" type="slidenum">
              <a:rPr lang="fr-FR" smtClean="0"/>
              <a:t>‹N°›</a:t>
            </a:fld>
            <a:endParaRPr lang="fr-FR"/>
          </a:p>
        </p:txBody>
      </p:sp>
    </p:spTree>
    <p:extLst>
      <p:ext uri="{BB962C8B-B14F-4D97-AF65-F5344CB8AC3E}">
        <p14:creationId xmlns:p14="http://schemas.microsoft.com/office/powerpoint/2010/main" val="1301718609"/>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6T12:18:21.930"/>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97B41E9-C750-459A-95E9-C8DA7DFC494F}" type="datetimeFigureOut">
              <a:rPr lang="fr-FR" smtClean="0"/>
              <a:t>04/12/2023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fr-FR"/>
              <a:t>ULISSE Project presentation        W. van Sprolant CvS énergies sàrl / HEPIA  06/2023</a:t>
            </a: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DCFD031-A173-4A5E-8D38-73864E4C1E6C}" type="slidenum">
              <a:rPr lang="fr-FR" smtClean="0"/>
              <a:t>‹N°›</a:t>
            </a:fld>
            <a:endParaRPr lang="fr-FR"/>
          </a:p>
        </p:txBody>
      </p:sp>
    </p:spTree>
    <p:extLst>
      <p:ext uri="{BB962C8B-B14F-4D97-AF65-F5344CB8AC3E}">
        <p14:creationId xmlns:p14="http://schemas.microsoft.com/office/powerpoint/2010/main" val="10704057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AEECCCE-DDD2-458C-8B3F-1D570A913C92}" type="datetime1">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1625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0E2914A-DE1A-4CF9-8CC4-BAB05BB42F31}" type="datetime1">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923594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9A65E8A-C0A9-4F06-875A-9C05DDC35EB2}" type="datetime1">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46932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65208A-B232-4180-B67C-DDFC18B1016C}" type="datetime1">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82772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20C80DC-B610-41CB-983D-E77428509A86}" type="datetime1">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65295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87B205CA-6D7B-4468-9F69-00A6917B79BB}" type="datetime1">
              <a:rPr lang="en-US" smtClean="0"/>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40759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A6749365-F546-42B1-B89B-49CA3ABE5D58}" type="datetime1">
              <a:rPr lang="en-US" smtClean="0"/>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22414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1AD8B1D-6A3C-4AFB-A0C1-CC08C38D141B}" type="datetime1">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80128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9C11BBB-6168-4727-B310-639C28918B80}" type="datetime1">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56795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121E88C-AC92-471B-8988-BE941E435223}" type="datetime1">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76629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D13EEB-1E58-4BEA-B1D9-5E16C14BD666}" type="datetime1">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99625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6757A62-017E-4FCF-991F-BE66C38FD3C4}" type="datetime1">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87181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F036429-D2DE-4827-979D-B4ABB6BAE7F8}" type="datetime1">
              <a:rPr lang="en-US" smtClean="0"/>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16998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3EE2472-6DF6-4803-9862-27885455961B}" type="datetime1">
              <a:rPr lang="en-US" smtClean="0"/>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764116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591D9D8-E3C3-4341-BF90-4797582A3A42}" type="datetime1">
              <a:rPr lang="en-US" smtClean="0"/>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500291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284EBB-8E1F-4135-95B3-2220F28462E2}" type="datetime1">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13104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EA39B39-25F7-419D-84BF-BF0415B3816A}" type="datetime1">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78837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1FCE37A6-41AA-4436-B965-8CE15FB97F94}" type="datetime1">
              <a:rPr lang="en-US" smtClean="0"/>
              <a:t>12/4/2023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408364316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hesge.ch/hepia/annuaire" TargetMode="External"/><Relationship Id="rId2" Type="http://schemas.openxmlformats.org/officeDocument/2006/relationships/hyperlink" Target="mailto:cvs-energies@mecacerf.ch" TargetMode="External"/><Relationship Id="rId1" Type="http://schemas.openxmlformats.org/officeDocument/2006/relationships/slideLayout" Target="../slideLayouts/slideLayout2.xml"/><Relationship Id="rId4" Type="http://schemas.openxmlformats.org/officeDocument/2006/relationships/hyperlink" Target="mailto:laura.ding@bfe.admin.c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37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customXml" Target="../ink/ink1.xml"/><Relationship Id="rId4" Type="http://schemas.openxmlformats.org/officeDocument/2006/relationships/image" Target="../media/image51.png"/><Relationship Id="rId9" Type="http://schemas.openxmlformats.org/officeDocument/2006/relationships/image" Target="../media/image53.emf"/></Relationships>
</file>

<file path=ppt/slides/_rels/slide2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8846A37-4C5F-430C-8705-2106F9A7A787}"/>
              </a:ext>
            </a:extLst>
          </p:cNvPr>
          <p:cNvSpPr txBox="1"/>
          <p:nvPr/>
        </p:nvSpPr>
        <p:spPr>
          <a:xfrm>
            <a:off x="1053417" y="4711261"/>
            <a:ext cx="1542410" cy="338554"/>
          </a:xfrm>
          <a:prstGeom prst="rect">
            <a:avLst/>
          </a:prstGeom>
          <a:noFill/>
        </p:spPr>
        <p:txBody>
          <a:bodyPr wrap="none" rtlCol="0">
            <a:spAutoFit/>
          </a:bodyPr>
          <a:lstStyle/>
          <a:p>
            <a:pPr algn="ctr"/>
            <a:r>
              <a:rPr lang="fr-FR" sz="1600" cap="none" dirty="0">
                <a:latin typeface="Arial" panose="020B0604020202020204" pitchFamily="34" charset="0"/>
                <a:cs typeface="Arial" panose="020B0604020202020204" pitchFamily="34" charset="0"/>
              </a:rPr>
              <a:t>Host Institution</a:t>
            </a:r>
            <a:endParaRPr lang="fr-FR" sz="160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88C9790F-1D90-4617-B7C2-0B5CF41BC537}"/>
              </a:ext>
            </a:extLst>
          </p:cNvPr>
          <p:cNvSpPr txBox="1"/>
          <p:nvPr/>
        </p:nvSpPr>
        <p:spPr>
          <a:xfrm>
            <a:off x="4859134" y="5546242"/>
            <a:ext cx="2257068" cy="646331"/>
          </a:xfrm>
          <a:prstGeom prst="rect">
            <a:avLst/>
          </a:prstGeom>
          <a:noFill/>
        </p:spPr>
        <p:txBody>
          <a:bodyPr wrap="square" rtlCol="0">
            <a:spAutoFit/>
          </a:bodyPr>
          <a:lstStyle/>
          <a:p>
            <a:pPr algn="ctr"/>
            <a:r>
              <a:rPr lang="fr-FR" dirty="0"/>
              <a:t>William van Sprolant</a:t>
            </a:r>
          </a:p>
          <a:p>
            <a:pPr algn="ctr"/>
            <a:r>
              <a:rPr lang="fr-FR" i="1" dirty="0"/>
              <a:t>CvS énergies sàrl</a:t>
            </a:r>
          </a:p>
        </p:txBody>
      </p:sp>
      <p:sp>
        <p:nvSpPr>
          <p:cNvPr id="10" name="Sous-titre 2">
            <a:extLst>
              <a:ext uri="{FF2B5EF4-FFF2-40B4-BE49-F238E27FC236}">
                <a16:creationId xmlns:a16="http://schemas.microsoft.com/office/drawing/2014/main" id="{954A7E02-9315-4364-8B65-E2C02E515F26}"/>
              </a:ext>
            </a:extLst>
          </p:cNvPr>
          <p:cNvSpPr txBox="1">
            <a:spLocks/>
          </p:cNvSpPr>
          <p:nvPr/>
        </p:nvSpPr>
        <p:spPr>
          <a:xfrm>
            <a:off x="1751012" y="1391239"/>
            <a:ext cx="8689976" cy="1371600"/>
          </a:xfrm>
          <a:prstGeom prst="rect">
            <a:avLst/>
          </a:prstGeo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fr-FR" sz="3200" b="1" i="1" dirty="0">
                <a:solidFill>
                  <a:srgbClr val="0070C0"/>
                </a:solidFill>
                <a:latin typeface="Arial" panose="020B0604020202020204" pitchFamily="34" charset="0"/>
                <a:ea typeface="Arial" panose="020B0604020202020204" pitchFamily="34" charset="0"/>
              </a:rPr>
              <a:t>U</a:t>
            </a:r>
            <a:r>
              <a:rPr lang="fr-FR" sz="1800" b="1" i="1" dirty="0">
                <a:solidFill>
                  <a:srgbClr val="0070C0"/>
                </a:solidFill>
                <a:latin typeface="Arial" panose="020B0604020202020204" pitchFamily="34" charset="0"/>
                <a:ea typeface="Arial" panose="020B0604020202020204" pitchFamily="34" charset="0"/>
              </a:rPr>
              <a:t>nder </a:t>
            </a:r>
            <a:r>
              <a:rPr lang="fr-FR" sz="3200" b="1" i="1" dirty="0">
                <a:solidFill>
                  <a:srgbClr val="0070C0"/>
                </a:solidFill>
                <a:latin typeface="Arial" panose="020B0604020202020204" pitchFamily="34" charset="0"/>
                <a:ea typeface="Arial" panose="020B0604020202020204" pitchFamily="34" charset="0"/>
              </a:rPr>
              <a:t>L</a:t>
            </a:r>
            <a:r>
              <a:rPr lang="fr-FR" sz="1800" b="1" i="1" dirty="0">
                <a:solidFill>
                  <a:srgbClr val="0070C0"/>
                </a:solidFill>
                <a:latin typeface="Arial" panose="020B0604020202020204" pitchFamily="34" charset="0"/>
                <a:ea typeface="Arial" panose="020B0604020202020204" pitchFamily="34" charset="0"/>
              </a:rPr>
              <a:t>ake </a:t>
            </a:r>
            <a:r>
              <a:rPr lang="fr-FR" sz="3200" b="1" i="1" dirty="0">
                <a:solidFill>
                  <a:srgbClr val="0070C0"/>
                </a:solidFill>
                <a:latin typeface="Arial" panose="020B0604020202020204" pitchFamily="34" charset="0"/>
                <a:ea typeface="Arial" panose="020B0604020202020204" pitchFamily="34" charset="0"/>
              </a:rPr>
              <a:t>I</a:t>
            </a:r>
            <a:r>
              <a:rPr lang="fr-FR" sz="1800" b="1" i="1" dirty="0">
                <a:solidFill>
                  <a:srgbClr val="0070C0"/>
                </a:solidFill>
                <a:latin typeface="Arial" panose="020B0604020202020204" pitchFamily="34" charset="0"/>
                <a:ea typeface="Arial" panose="020B0604020202020204" pitchFamily="34" charset="0"/>
              </a:rPr>
              <a:t>nfrastructure for                                                             thermal capture and </a:t>
            </a:r>
            <a:r>
              <a:rPr lang="fr-FR" sz="3200" b="1" i="1" dirty="0">
                <a:solidFill>
                  <a:srgbClr val="0070C0"/>
                </a:solidFill>
                <a:latin typeface="Arial" panose="020B0604020202020204" pitchFamily="34" charset="0"/>
                <a:ea typeface="Arial" panose="020B0604020202020204" pitchFamily="34" charset="0"/>
              </a:rPr>
              <a:t>S</a:t>
            </a:r>
            <a:r>
              <a:rPr lang="fr-FR" sz="1800" b="1" i="1" dirty="0">
                <a:solidFill>
                  <a:srgbClr val="0070C0"/>
                </a:solidFill>
                <a:latin typeface="Arial" panose="020B0604020202020204" pitchFamily="34" charset="0"/>
                <a:ea typeface="Arial" panose="020B0604020202020204" pitchFamily="34" charset="0"/>
              </a:rPr>
              <a:t>torage of </a:t>
            </a:r>
            <a:r>
              <a:rPr lang="fr-FR" sz="3200" b="1" i="1" dirty="0">
                <a:solidFill>
                  <a:srgbClr val="0070C0"/>
                </a:solidFill>
                <a:latin typeface="Arial" panose="020B0604020202020204" pitchFamily="34" charset="0"/>
                <a:ea typeface="Arial" panose="020B0604020202020204" pitchFamily="34" charset="0"/>
              </a:rPr>
              <a:t>S</a:t>
            </a:r>
            <a:r>
              <a:rPr lang="fr-FR" sz="1800" b="1" i="1" dirty="0">
                <a:solidFill>
                  <a:srgbClr val="0070C0"/>
                </a:solidFill>
                <a:latin typeface="Arial" panose="020B0604020202020204" pitchFamily="34" charset="0"/>
                <a:ea typeface="Arial" panose="020B0604020202020204" pitchFamily="34" charset="0"/>
              </a:rPr>
              <a:t>olar </a:t>
            </a:r>
            <a:r>
              <a:rPr lang="fr-FR" sz="3200" b="1" i="1" dirty="0">
                <a:solidFill>
                  <a:srgbClr val="0070C0"/>
                </a:solidFill>
                <a:latin typeface="Arial" panose="020B0604020202020204" pitchFamily="34" charset="0"/>
                <a:ea typeface="Arial" panose="020B0604020202020204" pitchFamily="34" charset="0"/>
              </a:rPr>
              <a:t>E</a:t>
            </a:r>
            <a:r>
              <a:rPr lang="fr-FR" sz="1800" b="1" i="1" dirty="0">
                <a:solidFill>
                  <a:srgbClr val="0070C0"/>
                </a:solidFill>
                <a:latin typeface="Arial" panose="020B0604020202020204" pitchFamily="34" charset="0"/>
                <a:ea typeface="Arial" panose="020B0604020202020204" pitchFamily="34" charset="0"/>
              </a:rPr>
              <a:t>nergy</a:t>
            </a:r>
          </a:p>
        </p:txBody>
      </p:sp>
      <p:pic>
        <p:nvPicPr>
          <p:cNvPr id="144" name="Image 143">
            <a:extLst>
              <a:ext uri="{FF2B5EF4-FFF2-40B4-BE49-F238E27FC236}">
                <a16:creationId xmlns:a16="http://schemas.microsoft.com/office/drawing/2014/main" id="{51079313-DAD0-452C-F8B1-DAD820548143}"/>
              </a:ext>
            </a:extLst>
          </p:cNvPr>
          <p:cNvPicPr>
            <a:picLocks noChangeAspect="1"/>
          </p:cNvPicPr>
          <p:nvPr/>
        </p:nvPicPr>
        <p:blipFill>
          <a:blip r:embed="rId2"/>
          <a:stretch>
            <a:fillRect/>
          </a:stretch>
        </p:blipFill>
        <p:spPr>
          <a:xfrm>
            <a:off x="471193" y="5162185"/>
            <a:ext cx="2706859" cy="1475360"/>
          </a:xfrm>
          <a:prstGeom prst="rect">
            <a:avLst/>
          </a:prstGeom>
        </p:spPr>
      </p:pic>
      <p:pic>
        <p:nvPicPr>
          <p:cNvPr id="145" name="Image 144">
            <a:extLst>
              <a:ext uri="{FF2B5EF4-FFF2-40B4-BE49-F238E27FC236}">
                <a16:creationId xmlns:a16="http://schemas.microsoft.com/office/drawing/2014/main" id="{F5B79848-C155-561C-D091-74CA0DFDEE23}"/>
              </a:ext>
            </a:extLst>
          </p:cNvPr>
          <p:cNvPicPr>
            <a:picLocks noChangeAspect="1"/>
          </p:cNvPicPr>
          <p:nvPr/>
        </p:nvPicPr>
        <p:blipFill>
          <a:blip r:embed="rId3"/>
          <a:stretch>
            <a:fillRect/>
          </a:stretch>
        </p:blipFill>
        <p:spPr>
          <a:xfrm>
            <a:off x="8447128" y="605589"/>
            <a:ext cx="2582441" cy="673280"/>
          </a:xfrm>
          <a:prstGeom prst="rect">
            <a:avLst/>
          </a:prstGeom>
        </p:spPr>
      </p:pic>
      <p:sp>
        <p:nvSpPr>
          <p:cNvPr id="147" name="ZoneTexte 146">
            <a:extLst>
              <a:ext uri="{FF2B5EF4-FFF2-40B4-BE49-F238E27FC236}">
                <a16:creationId xmlns:a16="http://schemas.microsoft.com/office/drawing/2014/main" id="{1BBF5C3F-CD8F-ABF0-D53B-4EDAB71F79F6}"/>
              </a:ext>
            </a:extLst>
          </p:cNvPr>
          <p:cNvSpPr txBox="1"/>
          <p:nvPr/>
        </p:nvSpPr>
        <p:spPr>
          <a:xfrm>
            <a:off x="3667627" y="711397"/>
            <a:ext cx="4559045" cy="461665"/>
          </a:xfrm>
          <a:prstGeom prst="rect">
            <a:avLst/>
          </a:prstGeom>
          <a:noFill/>
        </p:spPr>
        <p:txBody>
          <a:bodyPr wrap="square">
            <a:spAutoFit/>
          </a:bodyPr>
          <a:lstStyle/>
          <a:p>
            <a:pPr algn="ctr"/>
            <a:r>
              <a:rPr lang="en-US" sz="2400" dirty="0"/>
              <a:t>SOUR Call 1-2021 ULISSE Project </a:t>
            </a:r>
          </a:p>
        </p:txBody>
      </p:sp>
      <p:sp>
        <p:nvSpPr>
          <p:cNvPr id="149" name="ZoneTexte 148">
            <a:extLst>
              <a:ext uri="{FF2B5EF4-FFF2-40B4-BE49-F238E27FC236}">
                <a16:creationId xmlns:a16="http://schemas.microsoft.com/office/drawing/2014/main" id="{40DAB658-825D-235F-3742-7221AE3963E3}"/>
              </a:ext>
            </a:extLst>
          </p:cNvPr>
          <p:cNvSpPr txBox="1"/>
          <p:nvPr/>
        </p:nvSpPr>
        <p:spPr>
          <a:xfrm>
            <a:off x="9018300" y="6007907"/>
            <a:ext cx="2011269" cy="369332"/>
          </a:xfrm>
          <a:prstGeom prst="rect">
            <a:avLst/>
          </a:prstGeom>
          <a:noFill/>
        </p:spPr>
        <p:txBody>
          <a:bodyPr wrap="square">
            <a:spAutoFit/>
          </a:bodyPr>
          <a:lstStyle/>
          <a:p>
            <a:r>
              <a:rPr lang="fr-FR" dirty="0"/>
              <a:t>Date: 28.11.2023</a:t>
            </a:r>
          </a:p>
        </p:txBody>
      </p:sp>
      <p:pic>
        <p:nvPicPr>
          <p:cNvPr id="150" name="Image 149">
            <a:extLst>
              <a:ext uri="{FF2B5EF4-FFF2-40B4-BE49-F238E27FC236}">
                <a16:creationId xmlns:a16="http://schemas.microsoft.com/office/drawing/2014/main" id="{6834E778-159E-F72D-9AB6-B9432A6E76E1}"/>
              </a:ext>
            </a:extLst>
          </p:cNvPr>
          <p:cNvPicPr>
            <a:picLocks noChangeAspect="1"/>
          </p:cNvPicPr>
          <p:nvPr/>
        </p:nvPicPr>
        <p:blipFill>
          <a:blip r:embed="rId4"/>
          <a:stretch>
            <a:fillRect/>
          </a:stretch>
        </p:blipFill>
        <p:spPr>
          <a:xfrm>
            <a:off x="4326379" y="2774140"/>
            <a:ext cx="3543795" cy="2972215"/>
          </a:xfrm>
          <a:prstGeom prst="rect">
            <a:avLst/>
          </a:prstGeom>
        </p:spPr>
      </p:pic>
    </p:spTree>
    <p:extLst>
      <p:ext uri="{BB962C8B-B14F-4D97-AF65-F5344CB8AC3E}">
        <p14:creationId xmlns:p14="http://schemas.microsoft.com/office/powerpoint/2010/main" val="397740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17DD17-0FFE-983D-A3C5-0597C2E67249}"/>
              </a:ext>
            </a:extLst>
          </p:cNvPr>
          <p:cNvSpPr>
            <a:spLocks noGrp="1"/>
          </p:cNvSpPr>
          <p:nvPr>
            <p:ph type="title"/>
          </p:nvPr>
        </p:nvSpPr>
        <p:spPr>
          <a:xfrm>
            <a:off x="1119519" y="552403"/>
            <a:ext cx="10364451" cy="988477"/>
          </a:xfrm>
        </p:spPr>
        <p:txBody>
          <a:bodyPr>
            <a:normAutofit/>
          </a:bodyPr>
          <a:lstStyle/>
          <a:p>
            <a:pPr>
              <a:lnSpc>
                <a:spcPts val="1300"/>
              </a:lnSpc>
              <a:spcBef>
                <a:spcPts val="1200"/>
              </a:spcBef>
              <a:spcAft>
                <a:spcPts val="1300"/>
              </a:spcAft>
            </a:pPr>
            <a:r>
              <a:rPr lang="en-GB" sz="1800" b="1" cap="none"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2) CORSAIRE “free heating” (without heat pump)</a:t>
            </a:r>
            <a:br>
              <a:rPr lang="en-GB" sz="1800" b="1" cap="none"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br>
              <a:rPr lang="en-GB" sz="1800" b="1" cap="none"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br>
            <a:br>
              <a:rPr lang="en-GB" sz="1800" b="1" cap="none" dirty="0">
                <a:solidFill>
                  <a:schemeClr val="accent1"/>
                </a:solidFill>
                <a:latin typeface="Arial" panose="020B0604020202020204" pitchFamily="34" charset="0"/>
                <a:ea typeface="Arial" panose="020B0604020202020204" pitchFamily="34" charset="0"/>
                <a:cs typeface="Times New Roman" panose="02020603050405020304" pitchFamily="18" charset="0"/>
              </a:rPr>
            </a:br>
            <a:r>
              <a:rPr lang="en-GB" sz="1800" b="1" cap="none" dirty="0">
                <a:solidFill>
                  <a:schemeClr val="accent1"/>
                </a:solidFill>
                <a:latin typeface="Arial" panose="020B0604020202020204" pitchFamily="34" charset="0"/>
                <a:ea typeface="Arial" panose="020B0604020202020204" pitchFamily="34" charset="0"/>
                <a:cs typeface="Times New Roman" panose="02020603050405020304" pitchFamily="18" charset="0"/>
              </a:rPr>
              <a:t>“</a:t>
            </a:r>
            <a:r>
              <a:rPr lang="en-US" sz="1800" b="1" i="1" cap="none" dirty="0">
                <a:solidFill>
                  <a:schemeClr val="accent1"/>
                </a:solidFill>
                <a:latin typeface="Arial" panose="020B0604020202020204" pitchFamily="34" charset="0"/>
                <a:ea typeface="Arial" panose="020B0604020202020204" pitchFamily="34" charset="0"/>
                <a:cs typeface="Times New Roman" panose="02020603050405020304" pitchFamily="18" charset="0"/>
              </a:rPr>
              <a:t>The public drinking water network is a thermal network that is ignored “</a:t>
            </a:r>
            <a:endParaRPr lang="fr-FR" sz="1800" b="1" cap="none"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4D8C4595-9CA0-318B-5109-0F3D5D0C9DF0}"/>
              </a:ext>
            </a:extLst>
          </p:cNvPr>
          <p:cNvSpPr>
            <a:spLocks noGrp="1"/>
          </p:cNvSpPr>
          <p:nvPr>
            <p:ph sz="quarter" idx="13"/>
          </p:nvPr>
        </p:nvSpPr>
        <p:spPr>
          <a:xfrm>
            <a:off x="914087" y="1620238"/>
            <a:ext cx="10363826" cy="2108406"/>
          </a:xfrm>
        </p:spPr>
        <p:txBody>
          <a:bodyPr>
            <a:noAutofit/>
          </a:bodyPr>
          <a:lstStyle/>
          <a:p>
            <a:pPr algn="just"/>
            <a:r>
              <a:rPr lang="en-GB" sz="1400" cap="none" dirty="0">
                <a:effectLst/>
                <a:latin typeface="+mj-lt"/>
                <a:ea typeface="Arial" panose="020B0604020202020204" pitchFamily="34" charset="0"/>
                <a:cs typeface="Times New Roman" panose="02020603050405020304" pitchFamily="18" charset="0"/>
              </a:rPr>
              <a:t>The second way of using the temperate water provided by the ULISSE Reservoirs or other thermal discharges is </a:t>
            </a:r>
            <a:r>
              <a:rPr lang="en-GB" sz="1400" b="1" cap="none" dirty="0">
                <a:solidFill>
                  <a:schemeClr val="accent1"/>
                </a:solidFill>
                <a:effectLst/>
                <a:latin typeface="+mj-lt"/>
                <a:ea typeface="Arial" panose="020B0604020202020204" pitchFamily="34" charset="0"/>
                <a:cs typeface="Times New Roman" panose="02020603050405020304" pitchFamily="18" charset="0"/>
              </a:rPr>
              <a:t>correcting the winter drop in temperature </a:t>
            </a:r>
            <a:r>
              <a:rPr lang="en-GB" sz="1400" b="1" cap="none" dirty="0">
                <a:solidFill>
                  <a:schemeClr val="accent1"/>
                </a:solidFill>
                <a:latin typeface="+mj-lt"/>
                <a:ea typeface="Arial" panose="020B0604020202020204" pitchFamily="34" charset="0"/>
                <a:cs typeface="Times New Roman" panose="02020603050405020304" pitchFamily="18" charset="0"/>
              </a:rPr>
              <a:t>(5 to 10˚C) </a:t>
            </a:r>
            <a:r>
              <a:rPr lang="en-GB" sz="1400" b="1" cap="none" dirty="0">
                <a:solidFill>
                  <a:schemeClr val="accent1"/>
                </a:solidFill>
                <a:effectLst/>
                <a:latin typeface="+mj-lt"/>
                <a:ea typeface="Arial" panose="020B0604020202020204" pitchFamily="34" charset="0"/>
                <a:cs typeface="Times New Roman" panose="02020603050405020304" pitchFamily="18" charset="0"/>
              </a:rPr>
              <a:t>of the public drinking water networks (DWN) by the CORSAIRE “free heating” (without heat pump).</a:t>
            </a:r>
          </a:p>
          <a:p>
            <a:pPr algn="just"/>
            <a:r>
              <a:rPr lang="en-GB" sz="1400" cap="none" dirty="0">
                <a:effectLst/>
                <a:latin typeface="+mj-lt"/>
                <a:ea typeface="Arial" panose="020B0604020202020204" pitchFamily="34" charset="0"/>
                <a:cs typeface="Times New Roman" panose="02020603050405020304" pitchFamily="18" charset="0"/>
              </a:rPr>
              <a:t>All DWNs are potentially affected by "free heating" which can provide </a:t>
            </a:r>
            <a:r>
              <a:rPr lang="en-GB" sz="1400" b="1" cap="none" dirty="0">
                <a:solidFill>
                  <a:schemeClr val="accent1"/>
                </a:solidFill>
                <a:effectLst/>
                <a:latin typeface="+mj-lt"/>
                <a:ea typeface="Arial" panose="020B0604020202020204" pitchFamily="34" charset="0"/>
                <a:cs typeface="Times New Roman" panose="02020603050405020304" pitchFamily="18" charset="0"/>
              </a:rPr>
              <a:t>30% of the heat for domestic hot water production (DHW), reduce the electricity consumption of connected washing machines</a:t>
            </a:r>
            <a:r>
              <a:rPr lang="en-GB" sz="1400" cap="none" dirty="0">
                <a:effectLst/>
                <a:latin typeface="+mj-lt"/>
                <a:ea typeface="Arial" panose="020B0604020202020204" pitchFamily="34" charset="0"/>
                <a:cs typeface="Times New Roman" panose="02020603050405020304" pitchFamily="18" charset="0"/>
              </a:rPr>
              <a:t>/dishwashers and increase the general electrical efficiency of TLNs.</a:t>
            </a:r>
          </a:p>
          <a:p>
            <a:pPr algn="just"/>
            <a:r>
              <a:rPr lang="en-GB" sz="1400" cap="none" dirty="0">
                <a:effectLst/>
                <a:latin typeface="+mj-lt"/>
                <a:ea typeface="Calibri" panose="020F0502020204030204" pitchFamily="34" charset="0"/>
                <a:cs typeface="Calibri" panose="020F0502020204030204" pitchFamily="34" charset="0"/>
              </a:rPr>
              <a:t>The CORSAIRE free heating can potentially </a:t>
            </a:r>
            <a:r>
              <a:rPr lang="en-GB" sz="1400" b="1" cap="none" dirty="0">
                <a:solidFill>
                  <a:schemeClr val="accent1"/>
                </a:solidFill>
                <a:effectLst/>
                <a:latin typeface="+mj-lt"/>
                <a:ea typeface="Calibri" panose="020F0502020204030204" pitchFamily="34" charset="0"/>
                <a:cs typeface="Calibri" panose="020F0502020204030204" pitchFamily="34" charset="0"/>
              </a:rPr>
              <a:t>reduce the heat demand </a:t>
            </a:r>
            <a:r>
              <a:rPr lang="en-GB" sz="1400" b="1" cap="none" dirty="0">
                <a:solidFill>
                  <a:schemeClr val="accent1"/>
                </a:solidFill>
                <a:latin typeface="+mj-lt"/>
                <a:ea typeface="Calibri" panose="020F0502020204030204" pitchFamily="34" charset="0"/>
                <a:cs typeface="Calibri" panose="020F0502020204030204" pitchFamily="34" charset="0"/>
              </a:rPr>
              <a:t>index </a:t>
            </a:r>
            <a:r>
              <a:rPr lang="en-GB" sz="1400" cap="none" dirty="0">
                <a:latin typeface="+mj-lt"/>
                <a:ea typeface="Calibri" panose="020F0502020204030204" pitchFamily="34" charset="0"/>
                <a:cs typeface="Calibri" panose="020F0502020204030204" pitchFamily="34" charset="0"/>
              </a:rPr>
              <a:t>(HDI for room </a:t>
            </a:r>
            <a:r>
              <a:rPr lang="en-GB" sz="1400" cap="none" dirty="0">
                <a:effectLst/>
                <a:latin typeface="+mj-lt"/>
                <a:ea typeface="Calibri" panose="020F0502020204030204" pitchFamily="34" charset="0"/>
                <a:cs typeface="Calibri" panose="020F0502020204030204" pitchFamily="34" charset="0"/>
              </a:rPr>
              <a:t>heating and DHW) of residential buildings </a:t>
            </a:r>
            <a:r>
              <a:rPr lang="en-GB" sz="1400" b="1" cap="none" dirty="0">
                <a:solidFill>
                  <a:schemeClr val="accent1"/>
                </a:solidFill>
                <a:effectLst/>
                <a:latin typeface="+mj-lt"/>
                <a:ea typeface="Calibri" panose="020F0502020204030204" pitchFamily="34" charset="0"/>
                <a:cs typeface="Calibri" panose="020F0502020204030204" pitchFamily="34" charset="0"/>
              </a:rPr>
              <a:t>on the scale of a city by up to 10% (</a:t>
            </a:r>
            <a:r>
              <a:rPr lang="en-GB" sz="1400" cap="none" dirty="0">
                <a:effectLst/>
                <a:latin typeface="+mj-lt"/>
                <a:ea typeface="Calibri" panose="020F0502020204030204" pitchFamily="34" charset="0"/>
                <a:cs typeface="Calibri" panose="020F0502020204030204" pitchFamily="34" charset="0"/>
              </a:rPr>
              <a:t>current state of their energy efficiency) </a:t>
            </a:r>
            <a:r>
              <a:rPr lang="en-GB" sz="1400" b="1" cap="none" dirty="0">
                <a:solidFill>
                  <a:schemeClr val="accent1"/>
                </a:solidFill>
                <a:effectLst/>
                <a:latin typeface="+mj-lt"/>
                <a:ea typeface="Calibri" panose="020F0502020204030204" pitchFamily="34" charset="0"/>
                <a:cs typeface="Calibri" panose="020F0502020204030204" pitchFamily="34" charset="0"/>
              </a:rPr>
              <a:t>without any intervention or additional equipment on the buildings!</a:t>
            </a:r>
            <a:endParaRPr lang="fr-FR" sz="1400" b="1" cap="none" dirty="0">
              <a:solidFill>
                <a:schemeClr val="accent1"/>
              </a:solidFill>
              <a:latin typeface="+mj-lt"/>
            </a:endParaRPr>
          </a:p>
        </p:txBody>
      </p:sp>
      <p:pic>
        <p:nvPicPr>
          <p:cNvPr id="5" name="Image 4">
            <a:extLst>
              <a:ext uri="{FF2B5EF4-FFF2-40B4-BE49-F238E27FC236}">
                <a16:creationId xmlns:a16="http://schemas.microsoft.com/office/drawing/2014/main" id="{69AD6C5D-53E5-F375-DF4B-9EB40801FFEA}"/>
              </a:ext>
            </a:extLst>
          </p:cNvPr>
          <p:cNvPicPr>
            <a:picLocks noChangeAspect="1"/>
          </p:cNvPicPr>
          <p:nvPr/>
        </p:nvPicPr>
        <p:blipFill>
          <a:blip r:embed="rId2"/>
          <a:stretch>
            <a:fillRect/>
          </a:stretch>
        </p:blipFill>
        <p:spPr>
          <a:xfrm>
            <a:off x="1119519" y="3649286"/>
            <a:ext cx="4474852" cy="2542252"/>
          </a:xfrm>
          <a:prstGeom prst="rect">
            <a:avLst/>
          </a:prstGeom>
          <a:effectLst>
            <a:softEdge rad="12700"/>
          </a:effectLst>
        </p:spPr>
      </p:pic>
      <p:pic>
        <p:nvPicPr>
          <p:cNvPr id="6" name="Image 5">
            <a:extLst>
              <a:ext uri="{FF2B5EF4-FFF2-40B4-BE49-F238E27FC236}">
                <a16:creationId xmlns:a16="http://schemas.microsoft.com/office/drawing/2014/main" id="{88F3EE82-7D93-22BB-1ED0-465BFDE53165}"/>
              </a:ext>
            </a:extLst>
          </p:cNvPr>
          <p:cNvPicPr>
            <a:picLocks noChangeAspect="1"/>
          </p:cNvPicPr>
          <p:nvPr/>
        </p:nvPicPr>
        <p:blipFill>
          <a:blip r:embed="rId3"/>
          <a:stretch>
            <a:fillRect/>
          </a:stretch>
        </p:blipFill>
        <p:spPr>
          <a:xfrm>
            <a:off x="5415895" y="3728644"/>
            <a:ext cx="5763768" cy="2383536"/>
          </a:xfrm>
          <a:prstGeom prst="rect">
            <a:avLst/>
          </a:prstGeom>
          <a:solidFill>
            <a:schemeClr val="bg1"/>
          </a:solidFill>
          <a:effectLst>
            <a:softEdge rad="88900"/>
          </a:effectLst>
        </p:spPr>
      </p:pic>
    </p:spTree>
    <p:extLst>
      <p:ext uri="{BB962C8B-B14F-4D97-AF65-F5344CB8AC3E}">
        <p14:creationId xmlns:p14="http://schemas.microsoft.com/office/powerpoint/2010/main" val="4183622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492FE-9114-DD1F-1F5D-B0C3CEDB0E12}"/>
              </a:ext>
            </a:extLst>
          </p:cNvPr>
          <p:cNvSpPr>
            <a:spLocks noGrp="1"/>
          </p:cNvSpPr>
          <p:nvPr>
            <p:ph type="title"/>
          </p:nvPr>
        </p:nvSpPr>
        <p:spPr>
          <a:xfrm>
            <a:off x="983398" y="409343"/>
            <a:ext cx="10364451" cy="921525"/>
          </a:xfrm>
        </p:spPr>
        <p:txBody>
          <a:bodyPr>
            <a:normAutofit fontScale="90000"/>
          </a:bodyPr>
          <a:lstStyle/>
          <a:p>
            <a:r>
              <a:rPr lang="en-GB" cap="none" dirty="0">
                <a:solidFill>
                  <a:schemeClr val="accent1"/>
                </a:solidFill>
              </a:rPr>
              <a:t>CORSAIRE </a:t>
            </a:r>
            <a:r>
              <a:rPr lang="en-GB" i="1" cap="none" dirty="0">
                <a:solidFill>
                  <a:schemeClr val="accent1"/>
                </a:solidFill>
              </a:rPr>
              <a:t>free heating </a:t>
            </a:r>
            <a:r>
              <a:rPr lang="en-GB" cap="none" dirty="0">
                <a:solidFill>
                  <a:schemeClr val="accent1"/>
                </a:solidFill>
              </a:rPr>
              <a:t>impacts</a:t>
            </a:r>
            <a:br>
              <a:rPr lang="en-GB" cap="none" dirty="0">
                <a:solidFill>
                  <a:schemeClr val="accent1"/>
                </a:solidFill>
              </a:rPr>
            </a:br>
            <a:r>
              <a:rPr lang="en-GB" cap="none" dirty="0">
                <a:solidFill>
                  <a:schemeClr val="accent1"/>
                </a:solidFill>
              </a:rPr>
              <a:t>(influences of the cold water temperature)</a:t>
            </a:r>
          </a:p>
        </p:txBody>
      </p:sp>
      <p:pic>
        <p:nvPicPr>
          <p:cNvPr id="13" name="Espace réservé du contenu 12">
            <a:extLst>
              <a:ext uri="{FF2B5EF4-FFF2-40B4-BE49-F238E27FC236}">
                <a16:creationId xmlns:a16="http://schemas.microsoft.com/office/drawing/2014/main" id="{F8833C7E-8FEA-E678-F321-6DF1062E9B00}"/>
              </a:ext>
            </a:extLst>
          </p:cNvPr>
          <p:cNvPicPr>
            <a:picLocks noGrp="1" noChangeAspect="1"/>
          </p:cNvPicPr>
          <p:nvPr>
            <p:ph sz="quarter" idx="13"/>
          </p:nvPr>
        </p:nvPicPr>
        <p:blipFill>
          <a:blip r:embed="rId2"/>
          <a:stretch>
            <a:fillRect/>
          </a:stretch>
        </p:blipFill>
        <p:spPr>
          <a:xfrm>
            <a:off x="5738277" y="2446637"/>
            <a:ext cx="5821686" cy="3181822"/>
          </a:xfrm>
          <a:prstGeom prst="rect">
            <a:avLst/>
          </a:prstGeom>
        </p:spPr>
      </p:pic>
      <p:sp>
        <p:nvSpPr>
          <p:cNvPr id="15" name="ZoneTexte 14">
            <a:extLst>
              <a:ext uri="{FF2B5EF4-FFF2-40B4-BE49-F238E27FC236}">
                <a16:creationId xmlns:a16="http://schemas.microsoft.com/office/drawing/2014/main" id="{E61C11C6-91AE-228D-B543-EF2352B3200D}"/>
              </a:ext>
            </a:extLst>
          </p:cNvPr>
          <p:cNvSpPr txBox="1"/>
          <p:nvPr/>
        </p:nvSpPr>
        <p:spPr>
          <a:xfrm>
            <a:off x="5853162" y="1688490"/>
            <a:ext cx="5638643" cy="584775"/>
          </a:xfrm>
          <a:prstGeom prst="rect">
            <a:avLst/>
          </a:prstGeom>
          <a:noFill/>
        </p:spPr>
        <p:txBody>
          <a:bodyPr wrap="square">
            <a:spAutoFit/>
          </a:bodyPr>
          <a:lstStyle/>
          <a:p>
            <a:r>
              <a:rPr lang="en-US" sz="1600" b="1" dirty="0">
                <a:solidFill>
                  <a:schemeClr val="accent1"/>
                </a:solidFill>
              </a:rPr>
              <a:t>Free heating of the public DWN reduces </a:t>
            </a:r>
            <a:r>
              <a:rPr lang="en-US" sz="1600" b="1" dirty="0">
                <a:solidFill>
                  <a:srgbClr val="FF0000"/>
                </a:solidFill>
              </a:rPr>
              <a:t>parasitic heating of toilet water </a:t>
            </a:r>
            <a:r>
              <a:rPr lang="en-US" sz="1600" b="1" dirty="0">
                <a:solidFill>
                  <a:schemeClr val="accent1"/>
                </a:solidFill>
              </a:rPr>
              <a:t>witch causes undesirable cooling of the building.</a:t>
            </a:r>
          </a:p>
        </p:txBody>
      </p:sp>
      <p:sp>
        <p:nvSpPr>
          <p:cNvPr id="16" name="ZoneTexte 15">
            <a:extLst>
              <a:ext uri="{FF2B5EF4-FFF2-40B4-BE49-F238E27FC236}">
                <a16:creationId xmlns:a16="http://schemas.microsoft.com/office/drawing/2014/main" id="{D8030F8E-613C-EC87-2DCE-A1F63B227EF2}"/>
              </a:ext>
            </a:extLst>
          </p:cNvPr>
          <p:cNvSpPr txBox="1"/>
          <p:nvPr/>
        </p:nvSpPr>
        <p:spPr>
          <a:xfrm>
            <a:off x="700192" y="1627925"/>
            <a:ext cx="4112439" cy="584775"/>
          </a:xfrm>
          <a:prstGeom prst="rect">
            <a:avLst/>
          </a:prstGeom>
          <a:noFill/>
        </p:spPr>
        <p:txBody>
          <a:bodyPr wrap="square">
            <a:spAutoFit/>
          </a:bodyPr>
          <a:lstStyle/>
          <a:p>
            <a:pPr algn="ctr"/>
            <a:r>
              <a:rPr lang="en-US" sz="1600" dirty="0">
                <a:solidFill>
                  <a:srgbClr val="FF0000"/>
                </a:solidFill>
              </a:rPr>
              <a:t>Domestic Hot Water production (DHW)</a:t>
            </a:r>
          </a:p>
          <a:p>
            <a:pPr algn="ctr"/>
            <a:r>
              <a:rPr lang="en-US" sz="1600" b="1" dirty="0">
                <a:solidFill>
                  <a:srgbClr val="FF0000"/>
                </a:solidFill>
              </a:rPr>
              <a:t>1/3 Reduction of the heat for DHW production </a:t>
            </a:r>
            <a:endParaRPr lang="fr-FR" sz="1600" b="1" dirty="0">
              <a:solidFill>
                <a:srgbClr val="FF0000"/>
              </a:solidFill>
            </a:endParaRPr>
          </a:p>
        </p:txBody>
      </p:sp>
      <p:pic>
        <p:nvPicPr>
          <p:cNvPr id="4" name="Image 3">
            <a:extLst>
              <a:ext uri="{FF2B5EF4-FFF2-40B4-BE49-F238E27FC236}">
                <a16:creationId xmlns:a16="http://schemas.microsoft.com/office/drawing/2014/main" id="{9BDE19EE-6A30-D9C7-8028-7D720792E606}"/>
              </a:ext>
            </a:extLst>
          </p:cNvPr>
          <p:cNvPicPr>
            <a:picLocks noChangeAspect="1"/>
          </p:cNvPicPr>
          <p:nvPr/>
        </p:nvPicPr>
        <p:blipFill>
          <a:blip r:embed="rId3"/>
          <a:stretch>
            <a:fillRect/>
          </a:stretch>
        </p:blipFill>
        <p:spPr>
          <a:xfrm>
            <a:off x="346375" y="2212700"/>
            <a:ext cx="5391902" cy="4058216"/>
          </a:xfrm>
          <a:prstGeom prst="rect">
            <a:avLst/>
          </a:prstGeom>
        </p:spPr>
      </p:pic>
      <p:sp>
        <p:nvSpPr>
          <p:cNvPr id="5" name="ZoneTexte 4">
            <a:extLst>
              <a:ext uri="{FF2B5EF4-FFF2-40B4-BE49-F238E27FC236}">
                <a16:creationId xmlns:a16="http://schemas.microsoft.com/office/drawing/2014/main" id="{11918366-CEB0-518B-3DFB-90C45EE49A84}"/>
              </a:ext>
            </a:extLst>
          </p:cNvPr>
          <p:cNvSpPr txBox="1"/>
          <p:nvPr/>
        </p:nvSpPr>
        <p:spPr>
          <a:xfrm>
            <a:off x="5976533" y="5785825"/>
            <a:ext cx="5391903" cy="523220"/>
          </a:xfrm>
          <a:prstGeom prst="rect">
            <a:avLst/>
          </a:prstGeom>
          <a:solidFill>
            <a:schemeClr val="bg1"/>
          </a:solidFill>
          <a:effectLst>
            <a:softEdge rad="76200"/>
          </a:effectLst>
        </p:spPr>
        <p:txBody>
          <a:bodyPr wrap="square">
            <a:spAutoFit/>
          </a:bodyPr>
          <a:lstStyle/>
          <a:p>
            <a:r>
              <a:rPr lang="en-US" sz="1400" dirty="0">
                <a:solidFill>
                  <a:schemeClr val="accent1"/>
                </a:solidFill>
              </a:rPr>
              <a:t>Cold water in toilets (WC) average increase of 8˚C at the beginning of the heating semester. (≈ 1/3 of household drinking water consumption !)</a:t>
            </a:r>
          </a:p>
        </p:txBody>
      </p:sp>
    </p:spTree>
    <p:extLst>
      <p:ext uri="{BB962C8B-B14F-4D97-AF65-F5344CB8AC3E}">
        <p14:creationId xmlns:p14="http://schemas.microsoft.com/office/powerpoint/2010/main" val="3774201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29BB9-07CB-4AB9-45E3-BF8C00F923F1}"/>
              </a:ext>
            </a:extLst>
          </p:cNvPr>
          <p:cNvSpPr>
            <a:spLocks noGrp="1"/>
          </p:cNvSpPr>
          <p:nvPr>
            <p:ph type="title"/>
          </p:nvPr>
        </p:nvSpPr>
        <p:spPr>
          <a:xfrm>
            <a:off x="913774" y="515920"/>
            <a:ext cx="10364451" cy="1596177"/>
          </a:xfrm>
        </p:spPr>
        <p:txBody>
          <a:bodyPr>
            <a:normAutofit fontScale="90000"/>
          </a:bodyPr>
          <a:lstStyle/>
          <a:p>
            <a:r>
              <a:rPr lang="en-GB" sz="2800" cap="none" dirty="0">
                <a:solidFill>
                  <a:schemeClr val="accent1"/>
                </a:solidFill>
              </a:rPr>
              <a:t>Impact of the cold-water temperature</a:t>
            </a:r>
            <a:br>
              <a:rPr lang="en-GB" sz="2800" cap="none" dirty="0">
                <a:solidFill>
                  <a:schemeClr val="accent1"/>
                </a:solidFill>
              </a:rPr>
            </a:br>
            <a:r>
              <a:rPr lang="en-GB" sz="2800" cap="none" dirty="0">
                <a:solidFill>
                  <a:schemeClr val="accent1"/>
                </a:solidFill>
              </a:rPr>
              <a:t>for washing machines and his free heating (∆Tcor: 10 K)</a:t>
            </a:r>
            <a:br>
              <a:rPr lang="en-GB" sz="2800" cap="none" dirty="0">
                <a:solidFill>
                  <a:schemeClr val="accent1"/>
                </a:solidFill>
              </a:rPr>
            </a:br>
            <a:r>
              <a:rPr lang="en-GB" sz="2800" cap="none" dirty="0">
                <a:solidFill>
                  <a:schemeClr val="accent1"/>
                </a:solidFill>
              </a:rPr>
              <a:t>The same concerns the dishwashers !</a:t>
            </a:r>
            <a:br>
              <a:rPr lang="en-GB" sz="2800" cap="none" dirty="0">
                <a:solidFill>
                  <a:schemeClr val="accent1"/>
                </a:solidFill>
              </a:rPr>
            </a:br>
            <a:br>
              <a:rPr lang="en-GB" sz="2800" cap="none" dirty="0">
                <a:solidFill>
                  <a:schemeClr val="accent1"/>
                </a:solidFill>
              </a:rPr>
            </a:br>
            <a:r>
              <a:rPr lang="en-GB" sz="2800" cap="none" dirty="0">
                <a:solidFill>
                  <a:schemeClr val="accent1"/>
                </a:solidFill>
              </a:rPr>
              <a:t>(</a:t>
            </a:r>
            <a:r>
              <a:rPr lang="en-US" sz="2800" i="1" cap="none" dirty="0">
                <a:solidFill>
                  <a:schemeClr val="accent1"/>
                </a:solidFill>
              </a:rPr>
              <a:t>Main reason why “water-machines” must be connected also to the DHW)</a:t>
            </a:r>
            <a:endParaRPr lang="en-GB" sz="2800" cap="none" dirty="0">
              <a:solidFill>
                <a:schemeClr val="accent1"/>
              </a:solidFill>
            </a:endParaRPr>
          </a:p>
        </p:txBody>
      </p:sp>
      <p:pic>
        <p:nvPicPr>
          <p:cNvPr id="8" name="Image 7">
            <a:extLst>
              <a:ext uri="{FF2B5EF4-FFF2-40B4-BE49-F238E27FC236}">
                <a16:creationId xmlns:a16="http://schemas.microsoft.com/office/drawing/2014/main" id="{E7D70BEE-E889-2C23-96B8-518B4BA8C0B8}"/>
              </a:ext>
            </a:extLst>
          </p:cNvPr>
          <p:cNvPicPr>
            <a:picLocks noChangeAspect="1"/>
          </p:cNvPicPr>
          <p:nvPr/>
        </p:nvPicPr>
        <p:blipFill>
          <a:blip r:embed="rId2"/>
          <a:stretch>
            <a:fillRect/>
          </a:stretch>
        </p:blipFill>
        <p:spPr>
          <a:xfrm>
            <a:off x="913774" y="2336172"/>
            <a:ext cx="5840374" cy="4097741"/>
          </a:xfrm>
          <a:prstGeom prst="rect">
            <a:avLst/>
          </a:prstGeom>
        </p:spPr>
      </p:pic>
      <p:sp>
        <p:nvSpPr>
          <p:cNvPr id="3" name="Titre 1">
            <a:extLst>
              <a:ext uri="{FF2B5EF4-FFF2-40B4-BE49-F238E27FC236}">
                <a16:creationId xmlns:a16="http://schemas.microsoft.com/office/drawing/2014/main" id="{985847EB-58AE-1081-F433-C2AE50962BD3}"/>
              </a:ext>
            </a:extLst>
          </p:cNvPr>
          <p:cNvSpPr txBox="1">
            <a:spLocks/>
          </p:cNvSpPr>
          <p:nvPr/>
        </p:nvSpPr>
        <p:spPr>
          <a:xfrm>
            <a:off x="7089933" y="2336172"/>
            <a:ext cx="4188291" cy="34630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sz="1800" cap="none" dirty="0">
                <a:solidFill>
                  <a:srgbClr val="FF0000"/>
                </a:solidFill>
              </a:rPr>
              <a:t>Water heating represent 70 - 80%</a:t>
            </a:r>
          </a:p>
          <a:p>
            <a:pPr algn="l"/>
            <a:r>
              <a:rPr lang="en-US" sz="1800" cap="none" dirty="0">
                <a:solidFill>
                  <a:srgbClr val="FF0000"/>
                </a:solidFill>
              </a:rPr>
              <a:t>of the electricity consumption of a</a:t>
            </a:r>
          </a:p>
          <a:p>
            <a:pPr algn="l"/>
            <a:r>
              <a:rPr lang="en-US" sz="1800" cap="none" dirty="0">
                <a:solidFill>
                  <a:srgbClr val="FF0000"/>
                </a:solidFill>
              </a:rPr>
              <a:t>standard washing machine (ADEME).</a:t>
            </a:r>
          </a:p>
          <a:p>
            <a:pPr algn="l"/>
            <a:endParaRPr lang="en-US" sz="1800" cap="none" dirty="0">
              <a:solidFill>
                <a:srgbClr val="FF0000"/>
              </a:solidFill>
            </a:endParaRPr>
          </a:p>
          <a:p>
            <a:pPr algn="l"/>
            <a:r>
              <a:rPr lang="en-GB" sz="1800" cap="none" dirty="0">
                <a:solidFill>
                  <a:schemeClr val="accent1"/>
                </a:solidFill>
              </a:rPr>
              <a:t>Medium water temperature</a:t>
            </a:r>
          </a:p>
          <a:p>
            <a:pPr algn="l"/>
            <a:r>
              <a:rPr lang="en-GB" sz="1800" cap="none" dirty="0">
                <a:solidFill>
                  <a:schemeClr val="accent1"/>
                </a:solidFill>
              </a:rPr>
              <a:t>of a washing cycle : 40˚C </a:t>
            </a:r>
          </a:p>
          <a:p>
            <a:pPr algn="l"/>
            <a:r>
              <a:rPr lang="en-GB" sz="1800" cap="none" dirty="0">
                <a:solidFill>
                  <a:schemeClr val="accent1"/>
                </a:solidFill>
              </a:rPr>
              <a:t>∆Tw: 34 K (40 - 6˚C, </a:t>
            </a:r>
            <a:r>
              <a:rPr lang="en-GB" sz="1800" cap="none" dirty="0">
                <a:solidFill>
                  <a:srgbClr val="FF0000"/>
                </a:solidFill>
              </a:rPr>
              <a:t>electrical heating</a:t>
            </a:r>
            <a:r>
              <a:rPr lang="en-GB" sz="1800" cap="none" dirty="0">
                <a:solidFill>
                  <a:schemeClr val="accent1"/>
                </a:solidFill>
              </a:rPr>
              <a:t>)</a:t>
            </a:r>
          </a:p>
          <a:p>
            <a:pPr algn="l"/>
            <a:endParaRPr lang="en-GB" sz="1800" cap="none" dirty="0">
              <a:solidFill>
                <a:schemeClr val="accent1"/>
              </a:solidFill>
            </a:endParaRPr>
          </a:p>
          <a:p>
            <a:pPr algn="l"/>
            <a:r>
              <a:rPr lang="en-GB" sz="1800" cap="none" dirty="0">
                <a:solidFill>
                  <a:schemeClr val="accent1"/>
                </a:solidFill>
              </a:rPr>
              <a:t>∆Tcor: 10 K (16 - 6 ˚C, free heating)</a:t>
            </a:r>
          </a:p>
          <a:p>
            <a:pPr algn="l"/>
            <a:endParaRPr lang="en-GB" sz="1800" cap="none" dirty="0">
              <a:solidFill>
                <a:schemeClr val="accent1"/>
              </a:solidFill>
            </a:endParaRPr>
          </a:p>
          <a:p>
            <a:pPr algn="l"/>
            <a:r>
              <a:rPr lang="en-GB" sz="1800" cap="none" dirty="0">
                <a:solidFill>
                  <a:schemeClr val="accent1"/>
                </a:solidFill>
              </a:rPr>
              <a:t>Free heating gain: 10 K/34 K = 29,4%</a:t>
            </a:r>
          </a:p>
        </p:txBody>
      </p:sp>
      <p:sp>
        <p:nvSpPr>
          <p:cNvPr id="4" name="Titre 1">
            <a:extLst>
              <a:ext uri="{FF2B5EF4-FFF2-40B4-BE49-F238E27FC236}">
                <a16:creationId xmlns:a16="http://schemas.microsoft.com/office/drawing/2014/main" id="{CB48F4B1-6CFB-F36D-A1EC-1D397FB66269}"/>
              </a:ext>
            </a:extLst>
          </p:cNvPr>
          <p:cNvSpPr txBox="1">
            <a:spLocks/>
          </p:cNvSpPr>
          <p:nvPr/>
        </p:nvSpPr>
        <p:spPr>
          <a:xfrm>
            <a:off x="6996378" y="3616686"/>
            <a:ext cx="3656549" cy="18211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endParaRPr lang="en-GB" sz="1800" cap="none" dirty="0">
              <a:solidFill>
                <a:schemeClr val="accent1"/>
              </a:solidFill>
            </a:endParaRPr>
          </a:p>
        </p:txBody>
      </p:sp>
    </p:spTree>
    <p:extLst>
      <p:ext uri="{BB962C8B-B14F-4D97-AF65-F5344CB8AC3E}">
        <p14:creationId xmlns:p14="http://schemas.microsoft.com/office/powerpoint/2010/main" val="2743494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09C4B-976E-0883-8B84-201E914B6A14}"/>
              </a:ext>
            </a:extLst>
          </p:cNvPr>
          <p:cNvSpPr>
            <a:spLocks noGrp="1"/>
          </p:cNvSpPr>
          <p:nvPr>
            <p:ph type="title"/>
          </p:nvPr>
        </p:nvSpPr>
        <p:spPr>
          <a:xfrm>
            <a:off x="913775" y="471089"/>
            <a:ext cx="10364451" cy="1077936"/>
          </a:xfrm>
        </p:spPr>
        <p:txBody>
          <a:bodyPr>
            <a:normAutofit/>
          </a:bodyPr>
          <a:lstStyle/>
          <a:p>
            <a:r>
              <a:rPr lang="en-US" sz="2400" cap="none" dirty="0">
                <a:solidFill>
                  <a:schemeClr val="accent1"/>
                </a:solidFill>
              </a:rPr>
              <a:t>Heat flux simulation from the public Drinking Water Network</a:t>
            </a:r>
            <a:br>
              <a:rPr lang="en-US" sz="2400" cap="none" dirty="0">
                <a:solidFill>
                  <a:schemeClr val="accent1"/>
                </a:solidFill>
              </a:rPr>
            </a:br>
            <a:r>
              <a:rPr lang="en-US" sz="2400" cap="none" dirty="0">
                <a:solidFill>
                  <a:schemeClr val="accent1"/>
                </a:solidFill>
              </a:rPr>
              <a:t>during “winter de-icing” (CORSAIRE free heating)</a:t>
            </a:r>
            <a:endParaRPr lang="fr-FR" sz="2400" cap="none" dirty="0">
              <a:solidFill>
                <a:schemeClr val="accent1"/>
              </a:solidFill>
            </a:endParaRPr>
          </a:p>
        </p:txBody>
      </p:sp>
      <p:pic>
        <p:nvPicPr>
          <p:cNvPr id="5" name="Image 4">
            <a:extLst>
              <a:ext uri="{FF2B5EF4-FFF2-40B4-BE49-F238E27FC236}">
                <a16:creationId xmlns:a16="http://schemas.microsoft.com/office/drawing/2014/main" id="{7F4C8720-3CB4-94C7-C734-31563CA8984A}"/>
              </a:ext>
            </a:extLst>
          </p:cNvPr>
          <p:cNvPicPr>
            <a:picLocks noChangeAspect="1"/>
          </p:cNvPicPr>
          <p:nvPr/>
        </p:nvPicPr>
        <p:blipFill>
          <a:blip r:embed="rId2"/>
          <a:stretch>
            <a:fillRect/>
          </a:stretch>
        </p:blipFill>
        <p:spPr>
          <a:xfrm>
            <a:off x="913775" y="2510225"/>
            <a:ext cx="4824021" cy="3729258"/>
          </a:xfrm>
          <a:prstGeom prst="rect">
            <a:avLst/>
          </a:prstGeom>
        </p:spPr>
      </p:pic>
      <p:sp>
        <p:nvSpPr>
          <p:cNvPr id="9" name="ZoneTexte 8">
            <a:extLst>
              <a:ext uri="{FF2B5EF4-FFF2-40B4-BE49-F238E27FC236}">
                <a16:creationId xmlns:a16="http://schemas.microsoft.com/office/drawing/2014/main" id="{01A2F748-7DBA-EF8D-7C62-6C9D59B6AFA8}"/>
              </a:ext>
            </a:extLst>
          </p:cNvPr>
          <p:cNvSpPr txBox="1"/>
          <p:nvPr/>
        </p:nvSpPr>
        <p:spPr>
          <a:xfrm>
            <a:off x="1277092" y="1398698"/>
            <a:ext cx="9832186" cy="923330"/>
          </a:xfrm>
          <a:prstGeom prst="rect">
            <a:avLst/>
          </a:prstGeom>
          <a:noFill/>
        </p:spPr>
        <p:txBody>
          <a:bodyPr wrap="square" rtlCol="0">
            <a:spAutoFit/>
          </a:bodyPr>
          <a:lstStyle/>
          <a:p>
            <a:pPr algn="ctr"/>
            <a:r>
              <a:rPr lang="en-GB" dirty="0"/>
              <a:t>Example of Geneva’s DWN (1995*) : ≈1’200 km (≈50/50 meshed/branched network)</a:t>
            </a:r>
          </a:p>
          <a:p>
            <a:pPr algn="ctr"/>
            <a:r>
              <a:rPr lang="en-GB" dirty="0"/>
              <a:t>Total capacity ≈ 56’500 m</a:t>
            </a:r>
            <a:r>
              <a:rPr lang="en-GB" baseline="30000" dirty="0"/>
              <a:t>3</a:t>
            </a:r>
            <a:r>
              <a:rPr lang="en-GB" dirty="0"/>
              <a:t> ; Pipe surface : 728’000 m</a:t>
            </a:r>
            <a:r>
              <a:rPr lang="en-GB" baseline="30000" dirty="0"/>
              <a:t>2</a:t>
            </a:r>
            <a:r>
              <a:rPr lang="en-GB" dirty="0"/>
              <a:t> =&gt; Medium diameter : 193 mm  (≈ DN 200)</a:t>
            </a:r>
          </a:p>
          <a:p>
            <a:pPr algn="ctr"/>
            <a:r>
              <a:rPr lang="en-GB" dirty="0"/>
              <a:t>Daily winter water supply: 175’000 m</a:t>
            </a:r>
            <a:r>
              <a:rPr lang="en-GB" baseline="30000" dirty="0"/>
              <a:t>3</a:t>
            </a:r>
            <a:r>
              <a:rPr lang="en-GB" dirty="0"/>
              <a:t>/d</a:t>
            </a:r>
          </a:p>
        </p:txBody>
      </p:sp>
      <p:sp>
        <p:nvSpPr>
          <p:cNvPr id="10" name="ZoneTexte 9">
            <a:extLst>
              <a:ext uri="{FF2B5EF4-FFF2-40B4-BE49-F238E27FC236}">
                <a16:creationId xmlns:a16="http://schemas.microsoft.com/office/drawing/2014/main" id="{D26C37B1-EB5D-80FC-AEF0-B45D86E1EAC8}"/>
              </a:ext>
            </a:extLst>
          </p:cNvPr>
          <p:cNvSpPr txBox="1"/>
          <p:nvPr/>
        </p:nvSpPr>
        <p:spPr>
          <a:xfrm>
            <a:off x="1797907" y="5161546"/>
            <a:ext cx="2552302" cy="523220"/>
          </a:xfrm>
          <a:prstGeom prst="rect">
            <a:avLst/>
          </a:prstGeom>
          <a:solidFill>
            <a:schemeClr val="bg1"/>
          </a:solidFill>
          <a:effectLst>
            <a:softEdge rad="76200"/>
          </a:effectLst>
        </p:spPr>
        <p:txBody>
          <a:bodyPr wrap="none" rtlCol="0">
            <a:spAutoFit/>
          </a:bodyPr>
          <a:lstStyle/>
          <a:p>
            <a:pPr algn="ctr"/>
            <a:r>
              <a:rPr lang="en-GB" sz="1400" dirty="0"/>
              <a:t>Medium pipe diameter : 193 mm</a:t>
            </a:r>
          </a:p>
          <a:p>
            <a:pPr algn="ctr"/>
            <a:r>
              <a:rPr lang="en-GB" sz="1400" dirty="0"/>
              <a:t>(728’000 m</a:t>
            </a:r>
            <a:r>
              <a:rPr lang="en-GB" sz="1400" baseline="30000" dirty="0"/>
              <a:t>2</a:t>
            </a:r>
            <a:r>
              <a:rPr lang="en-GB" sz="1400" dirty="0"/>
              <a:t> / </a:t>
            </a:r>
            <a:r>
              <a:rPr lang="el-GR" sz="1400" dirty="0"/>
              <a:t>π</a:t>
            </a:r>
            <a:r>
              <a:rPr lang="fr-FR" sz="1400" dirty="0"/>
              <a:t>*1200 km)</a:t>
            </a:r>
            <a:endParaRPr lang="en-GB" sz="1400" dirty="0"/>
          </a:p>
        </p:txBody>
      </p:sp>
      <p:pic>
        <p:nvPicPr>
          <p:cNvPr id="8" name="Image 7">
            <a:extLst>
              <a:ext uri="{FF2B5EF4-FFF2-40B4-BE49-F238E27FC236}">
                <a16:creationId xmlns:a16="http://schemas.microsoft.com/office/drawing/2014/main" id="{DDE0ED33-957A-24E7-91BF-D649B4E1B3E8}"/>
              </a:ext>
            </a:extLst>
          </p:cNvPr>
          <p:cNvPicPr>
            <a:picLocks noChangeAspect="1"/>
          </p:cNvPicPr>
          <p:nvPr/>
        </p:nvPicPr>
        <p:blipFill>
          <a:blip r:embed="rId3"/>
          <a:stretch>
            <a:fillRect/>
          </a:stretch>
        </p:blipFill>
        <p:spPr>
          <a:xfrm>
            <a:off x="197159" y="6358085"/>
            <a:ext cx="3688400" cy="499915"/>
          </a:xfrm>
          <a:prstGeom prst="rect">
            <a:avLst/>
          </a:prstGeom>
        </p:spPr>
      </p:pic>
      <p:pic>
        <p:nvPicPr>
          <p:cNvPr id="12" name="Image 11">
            <a:extLst>
              <a:ext uri="{FF2B5EF4-FFF2-40B4-BE49-F238E27FC236}">
                <a16:creationId xmlns:a16="http://schemas.microsoft.com/office/drawing/2014/main" id="{AEEA3A33-D059-56AC-AD51-5F31BDF70BF4}"/>
              </a:ext>
            </a:extLst>
          </p:cNvPr>
          <p:cNvPicPr>
            <a:picLocks noChangeAspect="1"/>
          </p:cNvPicPr>
          <p:nvPr/>
        </p:nvPicPr>
        <p:blipFill>
          <a:blip r:embed="rId4"/>
          <a:stretch>
            <a:fillRect/>
          </a:stretch>
        </p:blipFill>
        <p:spPr>
          <a:xfrm>
            <a:off x="6096000" y="2541035"/>
            <a:ext cx="4896533" cy="3667637"/>
          </a:xfrm>
          <a:prstGeom prst="rect">
            <a:avLst/>
          </a:prstGeom>
        </p:spPr>
      </p:pic>
      <p:sp>
        <p:nvSpPr>
          <p:cNvPr id="6" name="ZoneTexte 5">
            <a:extLst>
              <a:ext uri="{FF2B5EF4-FFF2-40B4-BE49-F238E27FC236}">
                <a16:creationId xmlns:a16="http://schemas.microsoft.com/office/drawing/2014/main" id="{5F590620-3DAD-E3C8-772E-FFA4E0D4A5B1}"/>
              </a:ext>
            </a:extLst>
          </p:cNvPr>
          <p:cNvSpPr txBox="1"/>
          <p:nvPr/>
        </p:nvSpPr>
        <p:spPr>
          <a:xfrm>
            <a:off x="6186288" y="3074328"/>
            <a:ext cx="1695785" cy="307777"/>
          </a:xfrm>
          <a:prstGeom prst="rect">
            <a:avLst/>
          </a:prstGeom>
          <a:noFill/>
        </p:spPr>
        <p:txBody>
          <a:bodyPr wrap="none" rtlCol="0">
            <a:spAutoFit/>
          </a:bodyPr>
          <a:lstStyle/>
          <a:p>
            <a:r>
              <a:rPr lang="en-GB" sz="1400" dirty="0">
                <a:solidFill>
                  <a:schemeClr val="bg1"/>
                </a:solidFill>
              </a:rPr>
              <a:t>I-DEAS Master-Series</a:t>
            </a:r>
          </a:p>
        </p:txBody>
      </p:sp>
    </p:spTree>
    <p:extLst>
      <p:ext uri="{BB962C8B-B14F-4D97-AF65-F5344CB8AC3E}">
        <p14:creationId xmlns:p14="http://schemas.microsoft.com/office/powerpoint/2010/main" val="2663928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829B51E-016F-5C9A-6EC4-31C6953EF205}"/>
              </a:ext>
            </a:extLst>
          </p:cNvPr>
          <p:cNvPicPr>
            <a:picLocks noChangeAspect="1"/>
          </p:cNvPicPr>
          <p:nvPr/>
        </p:nvPicPr>
        <p:blipFill>
          <a:blip r:embed="rId2"/>
          <a:stretch>
            <a:fillRect/>
          </a:stretch>
        </p:blipFill>
        <p:spPr>
          <a:xfrm>
            <a:off x="6076985" y="2328910"/>
            <a:ext cx="5128426" cy="3740391"/>
          </a:xfrm>
          <a:prstGeom prst="rect">
            <a:avLst/>
          </a:prstGeom>
        </p:spPr>
      </p:pic>
      <p:sp>
        <p:nvSpPr>
          <p:cNvPr id="7" name="ZoneTexte 6">
            <a:extLst>
              <a:ext uri="{FF2B5EF4-FFF2-40B4-BE49-F238E27FC236}">
                <a16:creationId xmlns:a16="http://schemas.microsoft.com/office/drawing/2014/main" id="{111E6830-B071-F06D-1F4E-2139AC810804}"/>
              </a:ext>
            </a:extLst>
          </p:cNvPr>
          <p:cNvSpPr txBox="1"/>
          <p:nvPr/>
        </p:nvSpPr>
        <p:spPr>
          <a:xfrm>
            <a:off x="5606175" y="5323928"/>
            <a:ext cx="1125244" cy="307777"/>
          </a:xfrm>
          <a:prstGeom prst="rect">
            <a:avLst/>
          </a:prstGeom>
          <a:solidFill>
            <a:schemeClr val="bg1"/>
          </a:solidFill>
          <a:effectLst>
            <a:softEdge rad="76200"/>
          </a:effectLst>
        </p:spPr>
        <p:txBody>
          <a:bodyPr wrap="none" rtlCol="0">
            <a:spAutoFit/>
          </a:bodyPr>
          <a:lstStyle/>
          <a:p>
            <a:r>
              <a:rPr lang="fr-FR" sz="1400" dirty="0">
                <a:solidFill>
                  <a:schemeClr val="accent1"/>
                </a:solidFill>
              </a:rPr>
              <a:t>Day 0: 5,5˚C</a:t>
            </a:r>
          </a:p>
        </p:txBody>
      </p:sp>
      <p:cxnSp>
        <p:nvCxnSpPr>
          <p:cNvPr id="9" name="Connecteur droit 8">
            <a:extLst>
              <a:ext uri="{FF2B5EF4-FFF2-40B4-BE49-F238E27FC236}">
                <a16:creationId xmlns:a16="http://schemas.microsoft.com/office/drawing/2014/main" id="{F4DC0143-1321-9E0E-5F01-6D4AA77A0B53}"/>
              </a:ext>
            </a:extLst>
          </p:cNvPr>
          <p:cNvCxnSpPr/>
          <p:nvPr/>
        </p:nvCxnSpPr>
        <p:spPr>
          <a:xfrm>
            <a:off x="6607119" y="5477849"/>
            <a:ext cx="3090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F41F7041-11E0-E9FD-E8C8-342310F125B3}"/>
              </a:ext>
            </a:extLst>
          </p:cNvPr>
          <p:cNvSpPr txBox="1"/>
          <p:nvPr/>
        </p:nvSpPr>
        <p:spPr>
          <a:xfrm>
            <a:off x="6777055" y="3051201"/>
            <a:ext cx="498855" cy="276999"/>
          </a:xfrm>
          <a:prstGeom prst="rect">
            <a:avLst/>
          </a:prstGeom>
          <a:noFill/>
        </p:spPr>
        <p:txBody>
          <a:bodyPr wrap="none" rtlCol="0">
            <a:spAutoFit/>
          </a:bodyPr>
          <a:lstStyle/>
          <a:p>
            <a:r>
              <a:rPr lang="fr-FR" sz="1200" dirty="0">
                <a:solidFill>
                  <a:srgbClr val="FF0000"/>
                </a:solidFill>
              </a:rPr>
              <a:t>12˚C</a:t>
            </a:r>
          </a:p>
        </p:txBody>
      </p:sp>
      <p:sp>
        <p:nvSpPr>
          <p:cNvPr id="11" name="ZoneTexte 10">
            <a:extLst>
              <a:ext uri="{FF2B5EF4-FFF2-40B4-BE49-F238E27FC236}">
                <a16:creationId xmlns:a16="http://schemas.microsoft.com/office/drawing/2014/main" id="{1229DB89-B6AD-796C-DF67-F669AC57DCBF}"/>
              </a:ext>
            </a:extLst>
          </p:cNvPr>
          <p:cNvSpPr txBox="1"/>
          <p:nvPr/>
        </p:nvSpPr>
        <p:spPr>
          <a:xfrm>
            <a:off x="6762468" y="4264509"/>
            <a:ext cx="996043" cy="276999"/>
          </a:xfrm>
          <a:prstGeom prst="rect">
            <a:avLst/>
          </a:prstGeom>
          <a:noFill/>
        </p:spPr>
        <p:txBody>
          <a:bodyPr wrap="square" rtlCol="0">
            <a:spAutoFit/>
          </a:bodyPr>
          <a:lstStyle/>
          <a:p>
            <a:r>
              <a:rPr lang="fr-FR" sz="1200" dirty="0">
                <a:solidFill>
                  <a:schemeClr val="accent1"/>
                </a:solidFill>
              </a:rPr>
              <a:t>Day 1: 9,2˚C</a:t>
            </a:r>
          </a:p>
        </p:txBody>
      </p:sp>
      <p:sp>
        <p:nvSpPr>
          <p:cNvPr id="12" name="ZoneTexte 11">
            <a:extLst>
              <a:ext uri="{FF2B5EF4-FFF2-40B4-BE49-F238E27FC236}">
                <a16:creationId xmlns:a16="http://schemas.microsoft.com/office/drawing/2014/main" id="{CF354A85-D1E4-0A37-8522-45BE3F7AE370}"/>
              </a:ext>
            </a:extLst>
          </p:cNvPr>
          <p:cNvSpPr txBox="1"/>
          <p:nvPr/>
        </p:nvSpPr>
        <p:spPr>
          <a:xfrm>
            <a:off x="8871063" y="3495641"/>
            <a:ext cx="1105281" cy="276999"/>
          </a:xfrm>
          <a:prstGeom prst="rect">
            <a:avLst/>
          </a:prstGeom>
          <a:noFill/>
        </p:spPr>
        <p:txBody>
          <a:bodyPr wrap="square" rtlCol="0">
            <a:spAutoFit/>
          </a:bodyPr>
          <a:lstStyle/>
          <a:p>
            <a:r>
              <a:rPr lang="fr-FR" sz="1200" dirty="0">
                <a:solidFill>
                  <a:schemeClr val="accent1"/>
                </a:solidFill>
              </a:rPr>
              <a:t>Day 7: ≈12˚C</a:t>
            </a:r>
          </a:p>
        </p:txBody>
      </p:sp>
      <p:sp>
        <p:nvSpPr>
          <p:cNvPr id="13" name="Ellipse 12">
            <a:extLst>
              <a:ext uri="{FF2B5EF4-FFF2-40B4-BE49-F238E27FC236}">
                <a16:creationId xmlns:a16="http://schemas.microsoft.com/office/drawing/2014/main" id="{2D683022-B769-B13D-6E24-9EBA59FB6444}"/>
              </a:ext>
            </a:extLst>
          </p:cNvPr>
          <p:cNvSpPr/>
          <p:nvPr/>
        </p:nvSpPr>
        <p:spPr>
          <a:xfrm>
            <a:off x="7090040" y="4185058"/>
            <a:ext cx="127114" cy="115767"/>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sp>
        <p:nvSpPr>
          <p:cNvPr id="14" name="Ellipse 13">
            <a:extLst>
              <a:ext uri="{FF2B5EF4-FFF2-40B4-BE49-F238E27FC236}">
                <a16:creationId xmlns:a16="http://schemas.microsoft.com/office/drawing/2014/main" id="{ABB12D05-ED88-635A-9B5A-47E847D25FC8}"/>
              </a:ext>
            </a:extLst>
          </p:cNvPr>
          <p:cNvSpPr/>
          <p:nvPr/>
        </p:nvSpPr>
        <p:spPr>
          <a:xfrm>
            <a:off x="6962926" y="3321991"/>
            <a:ext cx="127114" cy="1157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23EB58AE-9CD5-203C-2F0B-592FED146B89}"/>
              </a:ext>
            </a:extLst>
          </p:cNvPr>
          <p:cNvSpPr/>
          <p:nvPr/>
        </p:nvSpPr>
        <p:spPr>
          <a:xfrm>
            <a:off x="6728052" y="5419965"/>
            <a:ext cx="127114" cy="115767"/>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ACE84F7-D6FD-846C-6B5E-70B8AB3E1C2E}"/>
              </a:ext>
            </a:extLst>
          </p:cNvPr>
          <p:cNvSpPr/>
          <p:nvPr/>
        </p:nvSpPr>
        <p:spPr>
          <a:xfrm>
            <a:off x="9313275" y="3379874"/>
            <a:ext cx="127114" cy="115767"/>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FED2E7B7-0F36-F0AB-7575-210F0FAAD1E9}"/>
              </a:ext>
            </a:extLst>
          </p:cNvPr>
          <p:cNvCxnSpPr>
            <a:cxnSpLocks/>
          </p:cNvCxnSpPr>
          <p:nvPr/>
        </p:nvCxnSpPr>
        <p:spPr>
          <a:xfrm flipV="1">
            <a:off x="7033822" y="3081308"/>
            <a:ext cx="349197" cy="29891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825C668-D14B-0816-0E50-6150D3DCA85C}"/>
              </a:ext>
            </a:extLst>
          </p:cNvPr>
          <p:cNvCxnSpPr>
            <a:cxnSpLocks/>
          </p:cNvCxnSpPr>
          <p:nvPr/>
        </p:nvCxnSpPr>
        <p:spPr>
          <a:xfrm flipV="1">
            <a:off x="7396766" y="2932134"/>
            <a:ext cx="361745" cy="1388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2A38462F-1D8C-54B8-4C1A-D51F0987FE3F}"/>
              </a:ext>
            </a:extLst>
          </p:cNvPr>
          <p:cNvCxnSpPr>
            <a:cxnSpLocks/>
          </p:cNvCxnSpPr>
          <p:nvPr/>
        </p:nvCxnSpPr>
        <p:spPr>
          <a:xfrm flipV="1">
            <a:off x="7762356" y="2843184"/>
            <a:ext cx="375516" cy="8895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05AED9D9-216E-CD98-6CA8-D3109A6ECE10}"/>
              </a:ext>
            </a:extLst>
          </p:cNvPr>
          <p:cNvCxnSpPr>
            <a:cxnSpLocks/>
          </p:cNvCxnSpPr>
          <p:nvPr/>
        </p:nvCxnSpPr>
        <p:spPr>
          <a:xfrm flipV="1">
            <a:off x="8137872" y="2779141"/>
            <a:ext cx="377146" cy="640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A65FF35-3B50-F5CE-1910-7753BF68FB7A}"/>
              </a:ext>
            </a:extLst>
          </p:cNvPr>
          <p:cNvCxnSpPr>
            <a:cxnSpLocks/>
          </p:cNvCxnSpPr>
          <p:nvPr/>
        </p:nvCxnSpPr>
        <p:spPr>
          <a:xfrm flipV="1">
            <a:off x="8515018" y="2736445"/>
            <a:ext cx="356045" cy="4269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2D9046A7-261C-C50C-0399-169A675035ED}"/>
              </a:ext>
            </a:extLst>
          </p:cNvPr>
          <p:cNvCxnSpPr>
            <a:cxnSpLocks/>
          </p:cNvCxnSpPr>
          <p:nvPr/>
        </p:nvCxnSpPr>
        <p:spPr>
          <a:xfrm flipV="1">
            <a:off x="8873827" y="2700865"/>
            <a:ext cx="374382" cy="3558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9E3C2A9A-515C-A49C-AD03-347C3F762597}"/>
              </a:ext>
            </a:extLst>
          </p:cNvPr>
          <p:cNvCxnSpPr>
            <a:cxnSpLocks/>
          </p:cNvCxnSpPr>
          <p:nvPr/>
        </p:nvCxnSpPr>
        <p:spPr>
          <a:xfrm flipV="1">
            <a:off x="9246595" y="2679517"/>
            <a:ext cx="371396" cy="23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BB831C07-4534-C746-FC45-76263BC1C719}"/>
              </a:ext>
            </a:extLst>
          </p:cNvPr>
          <p:cNvCxnSpPr>
            <a:cxnSpLocks/>
          </p:cNvCxnSpPr>
          <p:nvPr/>
        </p:nvCxnSpPr>
        <p:spPr>
          <a:xfrm flipV="1">
            <a:off x="9617991" y="2646063"/>
            <a:ext cx="372768" cy="3345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AEB29004-1D2A-6412-F18F-CA6155345D4D}"/>
              </a:ext>
            </a:extLst>
          </p:cNvPr>
          <p:cNvCxnSpPr>
            <a:cxnSpLocks/>
          </p:cNvCxnSpPr>
          <p:nvPr/>
        </p:nvCxnSpPr>
        <p:spPr>
          <a:xfrm flipV="1">
            <a:off x="10371643" y="2622589"/>
            <a:ext cx="363280" cy="455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A7620780-D31F-07C6-F0E9-51BD98BD6448}"/>
              </a:ext>
            </a:extLst>
          </p:cNvPr>
          <p:cNvCxnSpPr>
            <a:cxnSpLocks/>
          </p:cNvCxnSpPr>
          <p:nvPr/>
        </p:nvCxnSpPr>
        <p:spPr>
          <a:xfrm>
            <a:off x="10734923" y="2622589"/>
            <a:ext cx="171055"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6DA8BA0C-D34D-DE23-3AD0-9A9FA5B36D9D}"/>
              </a:ext>
            </a:extLst>
          </p:cNvPr>
          <p:cNvCxnSpPr>
            <a:cxnSpLocks/>
          </p:cNvCxnSpPr>
          <p:nvPr/>
        </p:nvCxnSpPr>
        <p:spPr>
          <a:xfrm flipV="1">
            <a:off x="9990759" y="2622589"/>
            <a:ext cx="371396" cy="3046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5" name="Ellipse 54">
            <a:extLst>
              <a:ext uri="{FF2B5EF4-FFF2-40B4-BE49-F238E27FC236}">
                <a16:creationId xmlns:a16="http://schemas.microsoft.com/office/drawing/2014/main" id="{466A6458-C42D-03B1-97D6-9B5747AAA7C5}"/>
              </a:ext>
            </a:extLst>
          </p:cNvPr>
          <p:cNvSpPr/>
          <p:nvPr/>
        </p:nvSpPr>
        <p:spPr>
          <a:xfrm>
            <a:off x="9173550" y="2642848"/>
            <a:ext cx="127114" cy="1157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ZoneTexte 55">
            <a:extLst>
              <a:ext uri="{FF2B5EF4-FFF2-40B4-BE49-F238E27FC236}">
                <a16:creationId xmlns:a16="http://schemas.microsoft.com/office/drawing/2014/main" id="{2E7D282C-3900-AB1D-CA06-6F79BE035F9D}"/>
              </a:ext>
            </a:extLst>
          </p:cNvPr>
          <p:cNvSpPr txBox="1"/>
          <p:nvPr/>
        </p:nvSpPr>
        <p:spPr>
          <a:xfrm>
            <a:off x="8955236" y="2407806"/>
            <a:ext cx="498855" cy="276999"/>
          </a:xfrm>
          <a:prstGeom prst="rect">
            <a:avLst/>
          </a:prstGeom>
          <a:solidFill>
            <a:schemeClr val="bg1"/>
          </a:solidFill>
          <a:effectLst>
            <a:softEdge rad="114300"/>
          </a:effectLst>
        </p:spPr>
        <p:txBody>
          <a:bodyPr wrap="none" rtlCol="0">
            <a:spAutoFit/>
          </a:bodyPr>
          <a:lstStyle/>
          <a:p>
            <a:r>
              <a:rPr lang="fr-FR" sz="1200" dirty="0">
                <a:solidFill>
                  <a:srgbClr val="FF0000"/>
                </a:solidFill>
              </a:rPr>
              <a:t>14˚C</a:t>
            </a:r>
          </a:p>
        </p:txBody>
      </p:sp>
      <p:cxnSp>
        <p:nvCxnSpPr>
          <p:cNvPr id="57" name="Connecteur droit 56">
            <a:extLst>
              <a:ext uri="{FF2B5EF4-FFF2-40B4-BE49-F238E27FC236}">
                <a16:creationId xmlns:a16="http://schemas.microsoft.com/office/drawing/2014/main" id="{9261A630-580C-B6C8-B913-4B0B608AF897}"/>
              </a:ext>
            </a:extLst>
          </p:cNvPr>
          <p:cNvCxnSpPr>
            <a:cxnSpLocks/>
          </p:cNvCxnSpPr>
          <p:nvPr/>
        </p:nvCxnSpPr>
        <p:spPr>
          <a:xfrm flipV="1">
            <a:off x="7153597" y="3897711"/>
            <a:ext cx="365759" cy="355289"/>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E6BC6A16-5AB9-0B8C-79D7-0922906C12C2}"/>
              </a:ext>
            </a:extLst>
          </p:cNvPr>
          <p:cNvCxnSpPr>
            <a:cxnSpLocks/>
          </p:cNvCxnSpPr>
          <p:nvPr/>
        </p:nvCxnSpPr>
        <p:spPr>
          <a:xfrm flipV="1">
            <a:off x="7521805" y="3745311"/>
            <a:ext cx="371320" cy="15707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01A2730F-7808-AC08-FF36-FC3656B30A75}"/>
              </a:ext>
            </a:extLst>
          </p:cNvPr>
          <p:cNvCxnSpPr>
            <a:cxnSpLocks/>
          </p:cNvCxnSpPr>
          <p:nvPr/>
        </p:nvCxnSpPr>
        <p:spPr>
          <a:xfrm flipV="1">
            <a:off x="7903756" y="3634140"/>
            <a:ext cx="365759" cy="111171"/>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33CD7214-C272-74F4-F3DC-6130B3323C6E}"/>
              </a:ext>
            </a:extLst>
          </p:cNvPr>
          <p:cNvCxnSpPr>
            <a:cxnSpLocks/>
          </p:cNvCxnSpPr>
          <p:nvPr/>
        </p:nvCxnSpPr>
        <p:spPr>
          <a:xfrm flipV="1">
            <a:off x="8267640" y="3543216"/>
            <a:ext cx="373558" cy="90924"/>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3D3D099A-100A-41BE-9CED-6EAF22CF7666}"/>
              </a:ext>
            </a:extLst>
          </p:cNvPr>
          <p:cNvCxnSpPr>
            <a:cxnSpLocks/>
          </p:cNvCxnSpPr>
          <p:nvPr/>
        </p:nvCxnSpPr>
        <p:spPr>
          <a:xfrm flipV="1">
            <a:off x="8641198" y="3473471"/>
            <a:ext cx="389921" cy="79098"/>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2793E71E-AADB-CA2C-4924-0B44AAF13FD8}"/>
              </a:ext>
            </a:extLst>
          </p:cNvPr>
          <p:cNvCxnSpPr>
            <a:cxnSpLocks/>
          </p:cNvCxnSpPr>
          <p:nvPr/>
        </p:nvCxnSpPr>
        <p:spPr>
          <a:xfrm flipV="1">
            <a:off x="9003611" y="3437757"/>
            <a:ext cx="356536" cy="44489"/>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1" name="Arc 70">
            <a:extLst>
              <a:ext uri="{FF2B5EF4-FFF2-40B4-BE49-F238E27FC236}">
                <a16:creationId xmlns:a16="http://schemas.microsoft.com/office/drawing/2014/main" id="{CF98F805-6057-A785-FC63-8E465470B7CA}"/>
              </a:ext>
            </a:extLst>
          </p:cNvPr>
          <p:cNvSpPr/>
          <p:nvPr/>
        </p:nvSpPr>
        <p:spPr>
          <a:xfrm rot="16200000">
            <a:off x="6818574" y="3640377"/>
            <a:ext cx="1975755" cy="559267"/>
          </a:xfrm>
          <a:prstGeom prst="arc">
            <a:avLst/>
          </a:prstGeom>
          <a:ln w="1587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2" name="Arc 71">
            <a:extLst>
              <a:ext uri="{FF2B5EF4-FFF2-40B4-BE49-F238E27FC236}">
                <a16:creationId xmlns:a16="http://schemas.microsoft.com/office/drawing/2014/main" id="{BD624DB1-F395-81E0-1770-71503EA62B61}"/>
              </a:ext>
            </a:extLst>
          </p:cNvPr>
          <p:cNvSpPr/>
          <p:nvPr/>
        </p:nvSpPr>
        <p:spPr>
          <a:xfrm rot="5400000" flipV="1">
            <a:off x="7078035" y="2652498"/>
            <a:ext cx="1975755" cy="559267"/>
          </a:xfrm>
          <a:prstGeom prst="arc">
            <a:avLst>
              <a:gd name="adj1" fmla="val 16200000"/>
              <a:gd name="adj2" fmla="val 20976199"/>
            </a:avLst>
          </a:prstGeom>
          <a:ln w="15875">
            <a:solidFill>
              <a:schemeClr val="accent1"/>
            </a:solidFill>
            <a:headEnd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3" name="ZoneTexte 72">
            <a:extLst>
              <a:ext uri="{FF2B5EF4-FFF2-40B4-BE49-F238E27FC236}">
                <a16:creationId xmlns:a16="http://schemas.microsoft.com/office/drawing/2014/main" id="{DB394A15-9660-FD19-C345-66EED3BAB859}"/>
              </a:ext>
            </a:extLst>
          </p:cNvPr>
          <p:cNvSpPr txBox="1"/>
          <p:nvPr/>
        </p:nvSpPr>
        <p:spPr>
          <a:xfrm>
            <a:off x="7999496" y="3851151"/>
            <a:ext cx="3203669" cy="584775"/>
          </a:xfrm>
          <a:prstGeom prst="rect">
            <a:avLst/>
          </a:prstGeom>
          <a:solidFill>
            <a:schemeClr val="bg1"/>
          </a:solidFill>
          <a:effectLst>
            <a:softEdge rad="139700"/>
          </a:effectLst>
        </p:spPr>
        <p:txBody>
          <a:bodyPr wrap="square" rtlCol="0">
            <a:spAutoFit/>
          </a:bodyPr>
          <a:lstStyle/>
          <a:p>
            <a:pPr algn="ctr"/>
            <a:r>
              <a:rPr lang="en-GB" sz="1600" dirty="0">
                <a:solidFill>
                  <a:schemeClr val="accent1"/>
                </a:solidFill>
              </a:rPr>
              <a:t>8h Nocturnal Water Stagnation</a:t>
            </a:r>
          </a:p>
          <a:p>
            <a:pPr algn="ctr"/>
            <a:r>
              <a:rPr lang="en-GB" sz="1600" dirty="0">
                <a:solidFill>
                  <a:schemeClr val="accent1"/>
                </a:solidFill>
              </a:rPr>
              <a:t>(temperature drop)</a:t>
            </a:r>
          </a:p>
        </p:txBody>
      </p:sp>
      <p:sp>
        <p:nvSpPr>
          <p:cNvPr id="77" name="ZoneTexte 76">
            <a:extLst>
              <a:ext uri="{FF2B5EF4-FFF2-40B4-BE49-F238E27FC236}">
                <a16:creationId xmlns:a16="http://schemas.microsoft.com/office/drawing/2014/main" id="{09DDC754-79B2-084D-B655-A927B08F8499}"/>
              </a:ext>
            </a:extLst>
          </p:cNvPr>
          <p:cNvSpPr txBox="1"/>
          <p:nvPr/>
        </p:nvSpPr>
        <p:spPr>
          <a:xfrm>
            <a:off x="6076985" y="1648082"/>
            <a:ext cx="4995508" cy="584775"/>
          </a:xfrm>
          <a:prstGeom prst="rect">
            <a:avLst/>
          </a:prstGeom>
          <a:solidFill>
            <a:schemeClr val="bg1"/>
          </a:solidFill>
          <a:effectLst>
            <a:softEdge rad="342900"/>
          </a:effectLst>
        </p:spPr>
        <p:txBody>
          <a:bodyPr wrap="square" rtlCol="0">
            <a:spAutoFit/>
          </a:bodyPr>
          <a:lstStyle/>
          <a:p>
            <a:pPr algn="ctr"/>
            <a:r>
              <a:rPr lang="en-GB" sz="1600" dirty="0">
                <a:solidFill>
                  <a:srgbClr val="FF0000"/>
                </a:solidFill>
              </a:rPr>
              <a:t>16h Diurnal Water Flow (175’000 m</a:t>
            </a:r>
            <a:r>
              <a:rPr lang="en-GB" sz="1600" baseline="30000" dirty="0">
                <a:solidFill>
                  <a:srgbClr val="FF0000"/>
                </a:solidFill>
              </a:rPr>
              <a:t>3</a:t>
            </a:r>
            <a:r>
              <a:rPr lang="en-GB" sz="1600" dirty="0">
                <a:solidFill>
                  <a:srgbClr val="FF0000"/>
                </a:solidFill>
              </a:rPr>
              <a:t>/d)</a:t>
            </a:r>
          </a:p>
          <a:p>
            <a:pPr algn="ctr"/>
            <a:r>
              <a:rPr lang="en-GB" sz="1600" dirty="0">
                <a:solidFill>
                  <a:srgbClr val="FF0000"/>
                </a:solidFill>
              </a:rPr>
              <a:t> To ≈ 19˚C , ∆To-Ts ≈ 15 K   </a:t>
            </a:r>
          </a:p>
        </p:txBody>
      </p:sp>
      <p:sp>
        <p:nvSpPr>
          <p:cNvPr id="79" name="Ellipse 78">
            <a:extLst>
              <a:ext uri="{FF2B5EF4-FFF2-40B4-BE49-F238E27FC236}">
                <a16:creationId xmlns:a16="http://schemas.microsoft.com/office/drawing/2014/main" id="{706B05DD-4BA6-1381-3569-F3C80428D368}"/>
              </a:ext>
            </a:extLst>
          </p:cNvPr>
          <p:cNvSpPr/>
          <p:nvPr/>
        </p:nvSpPr>
        <p:spPr>
          <a:xfrm>
            <a:off x="10785251" y="3264107"/>
            <a:ext cx="127114" cy="115767"/>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F36D0693-4ACE-2F0F-523C-6A4047401EE1}"/>
              </a:ext>
            </a:extLst>
          </p:cNvPr>
          <p:cNvSpPr/>
          <p:nvPr/>
        </p:nvSpPr>
        <p:spPr>
          <a:xfrm>
            <a:off x="10662431" y="2582489"/>
            <a:ext cx="127114" cy="1157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4" name="Connecteur droit avec flèche 83">
            <a:extLst>
              <a:ext uri="{FF2B5EF4-FFF2-40B4-BE49-F238E27FC236}">
                <a16:creationId xmlns:a16="http://schemas.microsoft.com/office/drawing/2014/main" id="{9991F12B-201A-E620-48EA-612F6578E67B}"/>
              </a:ext>
            </a:extLst>
          </p:cNvPr>
          <p:cNvCxnSpPr>
            <a:cxnSpLocks/>
          </p:cNvCxnSpPr>
          <p:nvPr/>
        </p:nvCxnSpPr>
        <p:spPr>
          <a:xfrm>
            <a:off x="7170773" y="2021100"/>
            <a:ext cx="397116" cy="11339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avec flèche 85">
            <a:extLst>
              <a:ext uri="{FF2B5EF4-FFF2-40B4-BE49-F238E27FC236}">
                <a16:creationId xmlns:a16="http://schemas.microsoft.com/office/drawing/2014/main" id="{CC6B37F0-2FA8-3B34-A51F-5DB9CED399C3}"/>
              </a:ext>
            </a:extLst>
          </p:cNvPr>
          <p:cNvCxnSpPr>
            <a:cxnSpLocks/>
          </p:cNvCxnSpPr>
          <p:nvPr/>
        </p:nvCxnSpPr>
        <p:spPr>
          <a:xfrm flipH="1" flipV="1">
            <a:off x="7865972" y="3395978"/>
            <a:ext cx="356599" cy="50173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0" name="ZoneTexte 89">
            <a:extLst>
              <a:ext uri="{FF2B5EF4-FFF2-40B4-BE49-F238E27FC236}">
                <a16:creationId xmlns:a16="http://schemas.microsoft.com/office/drawing/2014/main" id="{F6BBE5BC-C9E5-4C3B-D56C-3BB372D337E2}"/>
              </a:ext>
            </a:extLst>
          </p:cNvPr>
          <p:cNvSpPr txBox="1"/>
          <p:nvPr/>
        </p:nvSpPr>
        <p:spPr>
          <a:xfrm>
            <a:off x="1228786" y="6258875"/>
            <a:ext cx="3638844" cy="369332"/>
          </a:xfrm>
          <a:prstGeom prst="rect">
            <a:avLst/>
          </a:prstGeom>
          <a:noFill/>
        </p:spPr>
        <p:txBody>
          <a:bodyPr wrap="square" rtlCol="0">
            <a:spAutoFit/>
          </a:bodyPr>
          <a:lstStyle/>
          <a:p>
            <a:r>
              <a:rPr lang="en-GB" dirty="0"/>
              <a:t>(*) : master thesis EPFL 1995 W. v. S. </a:t>
            </a:r>
          </a:p>
        </p:txBody>
      </p:sp>
      <p:pic>
        <p:nvPicPr>
          <p:cNvPr id="6" name="Image 5">
            <a:extLst>
              <a:ext uri="{FF2B5EF4-FFF2-40B4-BE49-F238E27FC236}">
                <a16:creationId xmlns:a16="http://schemas.microsoft.com/office/drawing/2014/main" id="{D1AB3DC5-25A9-B007-8C01-4B10BB0ECBAE}"/>
              </a:ext>
            </a:extLst>
          </p:cNvPr>
          <p:cNvPicPr>
            <a:picLocks noChangeAspect="1"/>
          </p:cNvPicPr>
          <p:nvPr/>
        </p:nvPicPr>
        <p:blipFill>
          <a:blip r:embed="rId3"/>
          <a:stretch>
            <a:fillRect/>
          </a:stretch>
        </p:blipFill>
        <p:spPr>
          <a:xfrm>
            <a:off x="635111" y="2242346"/>
            <a:ext cx="4925995" cy="3761558"/>
          </a:xfrm>
          <a:prstGeom prst="rect">
            <a:avLst/>
          </a:prstGeom>
        </p:spPr>
      </p:pic>
      <p:pic>
        <p:nvPicPr>
          <p:cNvPr id="8" name="Image 7">
            <a:extLst>
              <a:ext uri="{FF2B5EF4-FFF2-40B4-BE49-F238E27FC236}">
                <a16:creationId xmlns:a16="http://schemas.microsoft.com/office/drawing/2014/main" id="{BBE1EA83-5F74-CC3C-250B-2C3C3FA00BD5}"/>
              </a:ext>
            </a:extLst>
          </p:cNvPr>
          <p:cNvPicPr>
            <a:picLocks noChangeAspect="1"/>
          </p:cNvPicPr>
          <p:nvPr/>
        </p:nvPicPr>
        <p:blipFill>
          <a:blip r:embed="rId4"/>
          <a:stretch>
            <a:fillRect/>
          </a:stretch>
        </p:blipFill>
        <p:spPr>
          <a:xfrm>
            <a:off x="631266" y="2758396"/>
            <a:ext cx="1731414" cy="384081"/>
          </a:xfrm>
          <a:prstGeom prst="rect">
            <a:avLst/>
          </a:prstGeom>
        </p:spPr>
      </p:pic>
      <p:cxnSp>
        <p:nvCxnSpPr>
          <p:cNvPr id="20" name="Connecteur droit 19">
            <a:extLst>
              <a:ext uri="{FF2B5EF4-FFF2-40B4-BE49-F238E27FC236}">
                <a16:creationId xmlns:a16="http://schemas.microsoft.com/office/drawing/2014/main" id="{DC405247-6B56-4FA7-7BDB-B4A01BAF79F7}"/>
              </a:ext>
            </a:extLst>
          </p:cNvPr>
          <p:cNvCxnSpPr>
            <a:cxnSpLocks/>
          </p:cNvCxnSpPr>
          <p:nvPr/>
        </p:nvCxnSpPr>
        <p:spPr>
          <a:xfrm>
            <a:off x="3063793" y="3778421"/>
            <a:ext cx="11660" cy="1936579"/>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ADA70445-8101-6A0F-9FA6-78D1B5764496}"/>
              </a:ext>
            </a:extLst>
          </p:cNvPr>
          <p:cNvCxnSpPr>
            <a:cxnSpLocks/>
          </p:cNvCxnSpPr>
          <p:nvPr/>
        </p:nvCxnSpPr>
        <p:spPr>
          <a:xfrm rot="5400000">
            <a:off x="3048207" y="3768018"/>
            <a:ext cx="0" cy="949449"/>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EADEC0C-B2F6-C770-D2FB-4C83E19416FC}"/>
              </a:ext>
            </a:extLst>
          </p:cNvPr>
          <p:cNvCxnSpPr>
            <a:cxnSpLocks/>
          </p:cNvCxnSpPr>
          <p:nvPr/>
        </p:nvCxnSpPr>
        <p:spPr>
          <a:xfrm>
            <a:off x="2894075" y="4199105"/>
            <a:ext cx="0" cy="1292990"/>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8652EB05-CFE2-1FD9-DDCA-282FDF766D34}"/>
              </a:ext>
            </a:extLst>
          </p:cNvPr>
          <p:cNvCxnSpPr>
            <a:cxnSpLocks/>
          </p:cNvCxnSpPr>
          <p:nvPr/>
        </p:nvCxnSpPr>
        <p:spPr>
          <a:xfrm>
            <a:off x="3238707" y="4199105"/>
            <a:ext cx="0" cy="1292990"/>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59E2FB21-F9D1-B050-A958-DB6A508F9D84}"/>
              </a:ext>
            </a:extLst>
          </p:cNvPr>
          <p:cNvCxnSpPr>
            <a:cxnSpLocks/>
          </p:cNvCxnSpPr>
          <p:nvPr/>
        </p:nvCxnSpPr>
        <p:spPr>
          <a:xfrm flipH="1">
            <a:off x="2905229" y="5419965"/>
            <a:ext cx="333477" cy="0"/>
          </a:xfrm>
          <a:prstGeom prst="line">
            <a:avLst/>
          </a:prstGeom>
          <a:ln>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F549477-1D0C-739A-2F8E-F8A948D927D4}"/>
              </a:ext>
            </a:extLst>
          </p:cNvPr>
          <p:cNvCxnSpPr>
            <a:cxnSpLocks/>
          </p:cNvCxnSpPr>
          <p:nvPr/>
        </p:nvCxnSpPr>
        <p:spPr>
          <a:xfrm>
            <a:off x="3422281" y="4199105"/>
            <a:ext cx="0" cy="1515895"/>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98B19B0F-F2A7-0359-6C27-1D05E493587D}"/>
              </a:ext>
            </a:extLst>
          </p:cNvPr>
          <p:cNvCxnSpPr>
            <a:cxnSpLocks/>
          </p:cNvCxnSpPr>
          <p:nvPr/>
        </p:nvCxnSpPr>
        <p:spPr>
          <a:xfrm flipH="1">
            <a:off x="3077162" y="5634543"/>
            <a:ext cx="333477" cy="0"/>
          </a:xfrm>
          <a:prstGeom prst="line">
            <a:avLst/>
          </a:prstGeom>
          <a:ln>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Ellipse 40">
            <a:extLst>
              <a:ext uri="{FF2B5EF4-FFF2-40B4-BE49-F238E27FC236}">
                <a16:creationId xmlns:a16="http://schemas.microsoft.com/office/drawing/2014/main" id="{21A21CBA-CAA9-DD78-14C1-94E19C5FF8D1}"/>
              </a:ext>
            </a:extLst>
          </p:cNvPr>
          <p:cNvSpPr/>
          <p:nvPr/>
        </p:nvSpPr>
        <p:spPr>
          <a:xfrm>
            <a:off x="3386549" y="4199106"/>
            <a:ext cx="71464" cy="65403"/>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7CF82489-C373-CA81-9A4F-FE76D898DDA4}"/>
              </a:ext>
            </a:extLst>
          </p:cNvPr>
          <p:cNvSpPr txBox="1"/>
          <p:nvPr/>
        </p:nvSpPr>
        <p:spPr>
          <a:xfrm>
            <a:off x="3417070" y="5478108"/>
            <a:ext cx="901209" cy="307777"/>
          </a:xfrm>
          <a:prstGeom prst="rect">
            <a:avLst/>
          </a:prstGeom>
          <a:solidFill>
            <a:schemeClr val="bg1"/>
          </a:solidFill>
          <a:effectLst>
            <a:softEdge rad="76200"/>
          </a:effectLst>
        </p:spPr>
        <p:txBody>
          <a:bodyPr wrap="none" rtlCol="0">
            <a:spAutoFit/>
          </a:bodyPr>
          <a:lstStyle/>
          <a:p>
            <a:r>
              <a:rPr lang="fr-FR" sz="1400" dirty="0"/>
              <a:t>R2: 25 cm</a:t>
            </a:r>
          </a:p>
        </p:txBody>
      </p:sp>
      <p:sp>
        <p:nvSpPr>
          <p:cNvPr id="43" name="ZoneTexte 42">
            <a:extLst>
              <a:ext uri="{FF2B5EF4-FFF2-40B4-BE49-F238E27FC236}">
                <a16:creationId xmlns:a16="http://schemas.microsoft.com/office/drawing/2014/main" id="{F1BF2EBE-5195-A623-C05B-B7A5AD6E1F57}"/>
              </a:ext>
            </a:extLst>
          </p:cNvPr>
          <p:cNvSpPr txBox="1"/>
          <p:nvPr/>
        </p:nvSpPr>
        <p:spPr>
          <a:xfrm>
            <a:off x="1334960" y="5050633"/>
            <a:ext cx="1547219" cy="738664"/>
          </a:xfrm>
          <a:prstGeom prst="rect">
            <a:avLst/>
          </a:prstGeom>
          <a:solidFill>
            <a:schemeClr val="bg1"/>
          </a:solidFill>
          <a:effectLst>
            <a:softEdge rad="76200"/>
          </a:effectLst>
        </p:spPr>
        <p:txBody>
          <a:bodyPr wrap="none" rtlCol="0">
            <a:spAutoFit/>
          </a:bodyPr>
          <a:lstStyle/>
          <a:p>
            <a:pPr algn="ctr"/>
            <a:r>
              <a:rPr lang="en-GB" sz="1400" dirty="0"/>
              <a:t>Medium pipe</a:t>
            </a:r>
          </a:p>
          <a:p>
            <a:pPr algn="ctr"/>
            <a:r>
              <a:rPr lang="en-GB" sz="1400" dirty="0"/>
              <a:t>diameter : 19,3 cm</a:t>
            </a:r>
          </a:p>
          <a:p>
            <a:pPr algn="ctr"/>
            <a:r>
              <a:rPr lang="en-GB" sz="1400" dirty="0"/>
              <a:t>R1 : 9,5 cm</a:t>
            </a:r>
          </a:p>
        </p:txBody>
      </p:sp>
      <p:sp>
        <p:nvSpPr>
          <p:cNvPr id="45" name="Titre 44">
            <a:extLst>
              <a:ext uri="{FF2B5EF4-FFF2-40B4-BE49-F238E27FC236}">
                <a16:creationId xmlns:a16="http://schemas.microsoft.com/office/drawing/2014/main" id="{20348352-13A0-249A-1787-74D96F255BC7}"/>
              </a:ext>
            </a:extLst>
          </p:cNvPr>
          <p:cNvSpPr>
            <a:spLocks noGrp="1"/>
          </p:cNvSpPr>
          <p:nvPr>
            <p:ph type="title"/>
          </p:nvPr>
        </p:nvSpPr>
        <p:spPr>
          <a:xfrm>
            <a:off x="2905229" y="443669"/>
            <a:ext cx="7116760" cy="953443"/>
          </a:xfrm>
        </p:spPr>
        <p:txBody>
          <a:bodyPr>
            <a:normAutofit/>
          </a:bodyPr>
          <a:lstStyle/>
          <a:p>
            <a:r>
              <a:rPr lang="en-US" sz="2800" cap="none" dirty="0">
                <a:solidFill>
                  <a:schemeClr val="accent1"/>
                </a:solidFill>
              </a:rPr>
              <a:t>Temperature evolution in the soil around the pipe</a:t>
            </a:r>
            <a:br>
              <a:rPr lang="en-US" sz="2800" cap="none" dirty="0">
                <a:solidFill>
                  <a:schemeClr val="accent1"/>
                </a:solidFill>
              </a:rPr>
            </a:br>
            <a:r>
              <a:rPr lang="en-US" sz="2800" cap="none" dirty="0">
                <a:solidFill>
                  <a:schemeClr val="accent1"/>
                </a:solidFill>
              </a:rPr>
              <a:t>at 25 cm (R2) from the center by free heating</a:t>
            </a:r>
            <a:endParaRPr lang="fr-FR" sz="2800" cap="none" dirty="0">
              <a:solidFill>
                <a:schemeClr val="accent1"/>
              </a:solidFill>
            </a:endParaRPr>
          </a:p>
        </p:txBody>
      </p:sp>
      <p:sp>
        <p:nvSpPr>
          <p:cNvPr id="54" name="Rectangle 4">
            <a:extLst>
              <a:ext uri="{FF2B5EF4-FFF2-40B4-BE49-F238E27FC236}">
                <a16:creationId xmlns:a16="http://schemas.microsoft.com/office/drawing/2014/main" id="{3C243398-5FF3-E99A-48BA-632BA56A4760}"/>
              </a:ext>
            </a:extLst>
          </p:cNvPr>
          <p:cNvSpPr>
            <a:spLocks noChangeArrowheads="1"/>
          </p:cNvSpPr>
          <p:nvPr/>
        </p:nvSpPr>
        <p:spPr bwMode="auto">
          <a:xfrm>
            <a:off x="1018761" y="1718718"/>
            <a:ext cx="4158694"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600" b="0" i="0" u="none" strike="noStrike" cap="none" normalizeH="0" baseline="0" dirty="0">
                <a:ln>
                  <a:noFill/>
                </a:ln>
                <a:solidFill>
                  <a:srgbClr val="202124"/>
                </a:solidFill>
                <a:effectLst/>
                <a:latin typeface="+mj-lt"/>
                <a:cs typeface="Arial" panose="020B0604020202020204" pitchFamily="34" charset="0"/>
              </a:rPr>
              <a:t>Circular linear conductivity of the soil layer (R1-R2) around the pipe Ks: 13 W/K</a:t>
            </a:r>
            <a:r>
              <a:rPr lang="en-GB" altLang="fr-FR" sz="1600" dirty="0">
                <a:latin typeface="+mj-lt"/>
                <a:cs typeface="Arial" panose="020B0604020202020204" pitchFamily="34" charset="0"/>
              </a:rPr>
              <a:t> </a:t>
            </a:r>
            <a:endParaRPr kumimoji="0" lang="en-GB" altLang="fr-FR" sz="1600" b="0" i="0" u="none" strike="noStrike" cap="none" normalizeH="0" baseline="0" dirty="0">
              <a:ln>
                <a:noFill/>
              </a:ln>
              <a:solidFill>
                <a:schemeClr val="tx1"/>
              </a:solidFill>
              <a:effectLst/>
              <a:latin typeface="+mj-lt"/>
              <a:cs typeface="Arial" panose="020B0604020202020204" pitchFamily="34" charset="0"/>
            </a:endParaRPr>
          </a:p>
        </p:txBody>
      </p:sp>
      <p:cxnSp>
        <p:nvCxnSpPr>
          <p:cNvPr id="63" name="Connecteur droit 62">
            <a:extLst>
              <a:ext uri="{FF2B5EF4-FFF2-40B4-BE49-F238E27FC236}">
                <a16:creationId xmlns:a16="http://schemas.microsoft.com/office/drawing/2014/main" id="{C4008D05-C935-9751-6018-6C752541F946}"/>
              </a:ext>
            </a:extLst>
          </p:cNvPr>
          <p:cNvCxnSpPr>
            <a:cxnSpLocks/>
          </p:cNvCxnSpPr>
          <p:nvPr/>
        </p:nvCxnSpPr>
        <p:spPr>
          <a:xfrm flipV="1">
            <a:off x="10103303" y="3351631"/>
            <a:ext cx="377510" cy="31472"/>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B6C30358-999A-6A80-BE9C-0365C3D22CFD}"/>
              </a:ext>
            </a:extLst>
          </p:cNvPr>
          <p:cNvCxnSpPr>
            <a:cxnSpLocks/>
          </p:cNvCxnSpPr>
          <p:nvPr/>
        </p:nvCxnSpPr>
        <p:spPr>
          <a:xfrm flipV="1">
            <a:off x="9376469" y="3404394"/>
            <a:ext cx="373584" cy="2824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5FA3BEE4-57D3-9E6D-ABFF-BBEC073EA09C}"/>
              </a:ext>
            </a:extLst>
          </p:cNvPr>
          <p:cNvCxnSpPr>
            <a:cxnSpLocks/>
          </p:cNvCxnSpPr>
          <p:nvPr/>
        </p:nvCxnSpPr>
        <p:spPr>
          <a:xfrm flipV="1">
            <a:off x="9744800" y="3379874"/>
            <a:ext cx="367952" cy="2452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93C1D58C-7D61-987C-1A84-42D91E317B59}"/>
              </a:ext>
            </a:extLst>
          </p:cNvPr>
          <p:cNvCxnSpPr>
            <a:cxnSpLocks/>
          </p:cNvCxnSpPr>
          <p:nvPr/>
        </p:nvCxnSpPr>
        <p:spPr>
          <a:xfrm flipV="1">
            <a:off x="10487666" y="3319453"/>
            <a:ext cx="377510" cy="31472"/>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4" name="ZoneTexte 73">
            <a:extLst>
              <a:ext uri="{FF2B5EF4-FFF2-40B4-BE49-F238E27FC236}">
                <a16:creationId xmlns:a16="http://schemas.microsoft.com/office/drawing/2014/main" id="{9B537C9C-B6B7-9DE9-6FF5-FB64B6CF7137}"/>
              </a:ext>
            </a:extLst>
          </p:cNvPr>
          <p:cNvSpPr txBox="1"/>
          <p:nvPr/>
        </p:nvSpPr>
        <p:spPr>
          <a:xfrm>
            <a:off x="7196772" y="4494938"/>
            <a:ext cx="3668404" cy="1077218"/>
          </a:xfrm>
          <a:prstGeom prst="rect">
            <a:avLst/>
          </a:prstGeom>
          <a:solidFill>
            <a:schemeClr val="bg1"/>
          </a:solidFill>
          <a:effectLst>
            <a:softEdge rad="139700"/>
          </a:effectLst>
        </p:spPr>
        <p:txBody>
          <a:bodyPr wrap="square" rtlCol="0">
            <a:spAutoFit/>
          </a:bodyPr>
          <a:lstStyle/>
          <a:p>
            <a:pPr algn="ctr"/>
            <a:r>
              <a:rPr lang="en-GB" sz="1600" dirty="0"/>
              <a:t>Asymptotic evolution of the</a:t>
            </a:r>
          </a:p>
          <a:p>
            <a:pPr algn="ctr"/>
            <a:r>
              <a:rPr lang="en-GB" sz="1600" dirty="0"/>
              <a:t>Soil layer temperature at R2 (</a:t>
            </a:r>
            <a:r>
              <a:rPr lang="en-GB" sz="1600" dirty="0">
                <a:latin typeface="Calibri" panose="020F0502020204030204" pitchFamily="34" charset="0"/>
                <a:cs typeface="Calibri" panose="020F0502020204030204" pitchFamily="34" charset="0"/>
              </a:rPr>
              <a:t>↗) </a:t>
            </a:r>
            <a:endParaRPr lang="en-GB" sz="1600" dirty="0"/>
          </a:p>
          <a:p>
            <a:pPr algn="ctr"/>
            <a:r>
              <a:rPr lang="en-GB" sz="1600" dirty="0"/>
              <a:t>=&gt; ∆T</a:t>
            </a:r>
            <a:r>
              <a:rPr lang="en-GB" sz="1600" baseline="-25000" dirty="0"/>
              <a:t>r1-r2</a:t>
            </a:r>
            <a:r>
              <a:rPr lang="en-GB" sz="1600" dirty="0"/>
              <a:t> &amp; Linear Heat loss Q</a:t>
            </a:r>
            <a:r>
              <a:rPr lang="en-GB" sz="1600" baseline="30000" dirty="0"/>
              <a:t>-</a:t>
            </a:r>
            <a:r>
              <a:rPr lang="en-GB" sz="1600" dirty="0"/>
              <a:t> slow down</a:t>
            </a:r>
          </a:p>
          <a:p>
            <a:pPr algn="ctr"/>
            <a:r>
              <a:rPr lang="en-GB" sz="1600" dirty="0"/>
              <a:t>Q</a:t>
            </a:r>
            <a:r>
              <a:rPr lang="en-GB" sz="1600" baseline="30000" dirty="0"/>
              <a:t>-</a:t>
            </a:r>
            <a:r>
              <a:rPr lang="en-GB" sz="1600" dirty="0"/>
              <a:t> = Ks * ∆T</a:t>
            </a:r>
            <a:r>
              <a:rPr lang="en-GB" sz="1600" baseline="-25000" dirty="0"/>
              <a:t>r1-r2</a:t>
            </a:r>
            <a:r>
              <a:rPr lang="en-GB" sz="1600" dirty="0"/>
              <a:t> [W/m]</a:t>
            </a:r>
          </a:p>
        </p:txBody>
      </p:sp>
      <p:sp>
        <p:nvSpPr>
          <p:cNvPr id="75" name="Flèche : droite 74">
            <a:extLst>
              <a:ext uri="{FF2B5EF4-FFF2-40B4-BE49-F238E27FC236}">
                <a16:creationId xmlns:a16="http://schemas.microsoft.com/office/drawing/2014/main" id="{4144C437-2D06-B0CF-2AE6-AAC874804E19}"/>
              </a:ext>
            </a:extLst>
          </p:cNvPr>
          <p:cNvSpPr/>
          <p:nvPr/>
        </p:nvSpPr>
        <p:spPr>
          <a:xfrm rot="2040999">
            <a:off x="9696629" y="2066481"/>
            <a:ext cx="282144" cy="12915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FD17D344-8A63-B4D3-8051-0EFBEB6C0833}"/>
              </a:ext>
            </a:extLst>
          </p:cNvPr>
          <p:cNvSpPr txBox="1"/>
          <p:nvPr/>
        </p:nvSpPr>
        <p:spPr>
          <a:xfrm>
            <a:off x="10206209" y="3383103"/>
            <a:ext cx="1105281" cy="276999"/>
          </a:xfrm>
          <a:prstGeom prst="rect">
            <a:avLst/>
          </a:prstGeom>
          <a:noFill/>
        </p:spPr>
        <p:txBody>
          <a:bodyPr wrap="square" rtlCol="0">
            <a:spAutoFit/>
          </a:bodyPr>
          <a:lstStyle/>
          <a:p>
            <a:r>
              <a:rPr lang="fr-FR" sz="1200" dirty="0">
                <a:solidFill>
                  <a:schemeClr val="accent1"/>
                </a:solidFill>
              </a:rPr>
              <a:t>Day11: &gt;12˚C</a:t>
            </a:r>
          </a:p>
        </p:txBody>
      </p:sp>
    </p:spTree>
    <p:extLst>
      <p:ext uri="{BB962C8B-B14F-4D97-AF65-F5344CB8AC3E}">
        <p14:creationId xmlns:p14="http://schemas.microsoft.com/office/powerpoint/2010/main" val="4260337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90534-584E-3195-5500-B080005E4214}"/>
              </a:ext>
            </a:extLst>
          </p:cNvPr>
          <p:cNvSpPr>
            <a:spLocks noGrp="1"/>
          </p:cNvSpPr>
          <p:nvPr>
            <p:ph type="title"/>
          </p:nvPr>
        </p:nvSpPr>
        <p:spPr>
          <a:xfrm>
            <a:off x="920124" y="512973"/>
            <a:ext cx="10351752" cy="727282"/>
          </a:xfrm>
        </p:spPr>
        <p:txBody>
          <a:bodyPr>
            <a:noAutofit/>
          </a:bodyPr>
          <a:lstStyle/>
          <a:p>
            <a:r>
              <a:rPr lang="en-GB" sz="2800" cap="none" dirty="0">
                <a:solidFill>
                  <a:schemeClr val="accent1"/>
                </a:solidFill>
                <a:effectLst/>
                <a:latin typeface="Calibri" panose="020F0502020204030204" pitchFamily="34" charset="0"/>
                <a:ea typeface="Calibri" panose="020F0502020204030204" pitchFamily="34" charset="0"/>
              </a:rPr>
              <a:t>Origin of the </a:t>
            </a:r>
            <a:r>
              <a:rPr lang="en-GB" sz="2800" cap="none" dirty="0">
                <a:solidFill>
                  <a:schemeClr val="accent1"/>
                </a:solidFill>
                <a:latin typeface="Calibri" panose="020F0502020204030204" pitchFamily="34" charset="0"/>
                <a:ea typeface="Calibri" panose="020F0502020204030204" pitchFamily="34" charset="0"/>
              </a:rPr>
              <a:t>CORSAIRE and ULISSE </a:t>
            </a:r>
            <a:r>
              <a:rPr lang="en-GB" sz="2800" cap="none" dirty="0">
                <a:solidFill>
                  <a:schemeClr val="accent1"/>
                </a:solidFill>
                <a:effectLst/>
                <a:latin typeface="Calibri" panose="020F0502020204030204" pitchFamily="34" charset="0"/>
                <a:ea typeface="Calibri" panose="020F0502020204030204" pitchFamily="34" charset="0"/>
              </a:rPr>
              <a:t>projects &amp; state of the art</a:t>
            </a:r>
            <a:endParaRPr lang="fr-FR" sz="2800" cap="none" dirty="0">
              <a:solidFill>
                <a:schemeClr val="accent1"/>
              </a:solidFill>
            </a:endParaRPr>
          </a:p>
        </p:txBody>
      </p:sp>
      <p:pic>
        <p:nvPicPr>
          <p:cNvPr id="4" name="Image 3">
            <a:extLst>
              <a:ext uri="{FF2B5EF4-FFF2-40B4-BE49-F238E27FC236}">
                <a16:creationId xmlns:a16="http://schemas.microsoft.com/office/drawing/2014/main" id="{FC2D0385-D2FA-8E38-C70A-858C8E38A561}"/>
              </a:ext>
            </a:extLst>
          </p:cNvPr>
          <p:cNvPicPr>
            <a:picLocks noChangeAspect="1"/>
          </p:cNvPicPr>
          <p:nvPr/>
        </p:nvPicPr>
        <p:blipFill>
          <a:blip r:embed="rId2"/>
          <a:stretch>
            <a:fillRect/>
          </a:stretch>
        </p:blipFill>
        <p:spPr>
          <a:xfrm>
            <a:off x="6526839" y="2455412"/>
            <a:ext cx="4938003" cy="3032578"/>
          </a:xfrm>
          <a:prstGeom prst="rect">
            <a:avLst/>
          </a:prstGeom>
        </p:spPr>
      </p:pic>
      <p:sp>
        <p:nvSpPr>
          <p:cNvPr id="7" name="Espace réservé du contenu 2">
            <a:extLst>
              <a:ext uri="{FF2B5EF4-FFF2-40B4-BE49-F238E27FC236}">
                <a16:creationId xmlns:a16="http://schemas.microsoft.com/office/drawing/2014/main" id="{72CFE62D-8957-6533-5B56-F32BBDB95713}"/>
              </a:ext>
            </a:extLst>
          </p:cNvPr>
          <p:cNvSpPr txBox="1">
            <a:spLocks/>
          </p:cNvSpPr>
          <p:nvPr/>
        </p:nvSpPr>
        <p:spPr>
          <a:xfrm>
            <a:off x="594021" y="2669595"/>
            <a:ext cx="5749214" cy="2604213"/>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gn="just"/>
            <a:r>
              <a:rPr lang="en-GB" sz="1600" b="1" cap="none" dirty="0">
                <a:solidFill>
                  <a:schemeClr val="accent1"/>
                </a:solidFill>
                <a:latin typeface="+mj-lt"/>
                <a:ea typeface="Calibri" panose="020F0502020204030204" pitchFamily="34" charset="0"/>
              </a:rPr>
              <a:t>1995</a:t>
            </a:r>
            <a:r>
              <a:rPr lang="en-GB" sz="1600" cap="none" dirty="0">
                <a:latin typeface="+mj-lt"/>
                <a:ea typeface="Calibri" panose="020F0502020204030204" pitchFamily="34" charset="0"/>
              </a:rPr>
              <a:t>, personal master thesis at EPFL : </a:t>
            </a:r>
            <a:r>
              <a:rPr lang="en-GB" sz="1600" i="1" cap="none" dirty="0">
                <a:latin typeface="+mj-lt"/>
                <a:ea typeface="Calibri" panose="020F0502020204030204" pitchFamily="34" charset="0"/>
              </a:rPr>
              <a:t>Waste heat recovery from CERN in the </a:t>
            </a:r>
            <a:r>
              <a:rPr lang="en-GB" sz="1600" b="1" i="1" cap="none" dirty="0">
                <a:solidFill>
                  <a:schemeClr val="accent1"/>
                </a:solidFill>
                <a:latin typeface="+mj-lt"/>
                <a:ea typeface="Calibri" panose="020F0502020204030204" pitchFamily="34" charset="0"/>
              </a:rPr>
              <a:t>winter temperature correction of the drinking water network</a:t>
            </a:r>
            <a:r>
              <a:rPr lang="en-GB" sz="1600" i="1" cap="none" dirty="0">
                <a:latin typeface="+mj-lt"/>
                <a:ea typeface="Calibri" panose="020F0502020204030204" pitchFamily="34" charset="0"/>
              </a:rPr>
              <a:t> (DWN) of Geneva</a:t>
            </a:r>
            <a:r>
              <a:rPr lang="en-GB" sz="1600" cap="none" dirty="0">
                <a:latin typeface="+mj-lt"/>
                <a:ea typeface="Calibri" panose="020F0502020204030204" pitchFamily="34" charset="0"/>
              </a:rPr>
              <a:t> (CORSAIRE process). </a:t>
            </a:r>
            <a:endParaRPr lang="en-GB" sz="1600" cap="none" dirty="0">
              <a:latin typeface="+mj-lt"/>
            </a:endParaRPr>
          </a:p>
          <a:p>
            <a:pPr algn="just"/>
            <a:r>
              <a:rPr lang="en-GB" sz="1600" b="1" cap="none" dirty="0">
                <a:solidFill>
                  <a:schemeClr val="accent1"/>
                </a:solidFill>
                <a:latin typeface="+mj-lt"/>
              </a:rPr>
              <a:t>1996</a:t>
            </a:r>
            <a:r>
              <a:rPr lang="en-GB" sz="1600" cap="none" dirty="0">
                <a:latin typeface="+mj-lt"/>
              </a:rPr>
              <a:t>, proposal of a </a:t>
            </a:r>
            <a:r>
              <a:rPr lang="en-GB" sz="1600" b="1" cap="none" dirty="0">
                <a:solidFill>
                  <a:schemeClr val="accent1"/>
                </a:solidFill>
                <a:latin typeface="+mj-lt"/>
              </a:rPr>
              <a:t>Seasonal Lacustrine Heat Storage to recover the heat of the cooling water from CERN </a:t>
            </a:r>
            <a:r>
              <a:rPr lang="en-GB" sz="1600" cap="none" dirty="0">
                <a:latin typeface="+mj-lt"/>
              </a:rPr>
              <a:t>during the summer semester to valorise it in winter semester (when CERN is in shut down). Poster session on the 10th general conference of the European physical society (EPS), Seville, Spain, September 1996. </a:t>
            </a:r>
          </a:p>
        </p:txBody>
      </p:sp>
      <p:sp>
        <p:nvSpPr>
          <p:cNvPr id="3" name="Espace réservé du contenu 2">
            <a:extLst>
              <a:ext uri="{FF2B5EF4-FFF2-40B4-BE49-F238E27FC236}">
                <a16:creationId xmlns:a16="http://schemas.microsoft.com/office/drawing/2014/main" id="{E9ABC3A2-A846-BDAE-9D62-345CD88ADFF5}"/>
              </a:ext>
            </a:extLst>
          </p:cNvPr>
          <p:cNvSpPr txBox="1">
            <a:spLocks/>
          </p:cNvSpPr>
          <p:nvPr/>
        </p:nvSpPr>
        <p:spPr>
          <a:xfrm>
            <a:off x="594021" y="5557823"/>
            <a:ext cx="10363826" cy="969487"/>
          </a:xfrm>
          <a:prstGeom prst="rect">
            <a:avLst/>
          </a:prstGeo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600" b="1" cap="none" dirty="0">
                <a:solidFill>
                  <a:schemeClr val="accent1"/>
                </a:solidFill>
              </a:rPr>
              <a:t>2005, the CORSAIRE project is included in the Energy Master Plan of the canton of Geneva (2001-2005</a:t>
            </a:r>
            <a:r>
              <a:rPr lang="en-US" sz="1600" cap="none" dirty="0"/>
              <a:t>). November 2005, start of part -1 of the multidisciplinary impact study on a pilot residential building made available by the city of Geneva; 3 months later, abruptly stopped on the grounds of an unforeseen budgetary restriction of the OCEN…</a:t>
            </a:r>
          </a:p>
        </p:txBody>
      </p:sp>
      <p:sp>
        <p:nvSpPr>
          <p:cNvPr id="5" name="Espace réservé du contenu 2">
            <a:extLst>
              <a:ext uri="{FF2B5EF4-FFF2-40B4-BE49-F238E27FC236}">
                <a16:creationId xmlns:a16="http://schemas.microsoft.com/office/drawing/2014/main" id="{D0956AAB-51C0-819F-86E4-6D97C392A610}"/>
              </a:ext>
            </a:extLst>
          </p:cNvPr>
          <p:cNvSpPr txBox="1">
            <a:spLocks/>
          </p:cNvSpPr>
          <p:nvPr/>
        </p:nvSpPr>
        <p:spPr>
          <a:xfrm>
            <a:off x="594021" y="1502535"/>
            <a:ext cx="10727697" cy="969487"/>
          </a:xfrm>
          <a:prstGeom prst="rect">
            <a:avLst/>
          </a:prstGeo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600" b="1" cap="none" dirty="0">
                <a:solidFill>
                  <a:schemeClr val="accent1"/>
                </a:solidFill>
              </a:rPr>
              <a:t>1992, “Prehistory”: personal proposal of the VERCAD project for “Great Geneva” region </a:t>
            </a:r>
            <a:r>
              <a:rPr lang="en-US" sz="1600" b="1" cap="none" dirty="0"/>
              <a:t>(first medium at low temperature district heating network supplied by industrial waste heat from CERN, Cheneviers waste incineration plant, etc.). </a:t>
            </a:r>
          </a:p>
        </p:txBody>
      </p:sp>
    </p:spTree>
    <p:extLst>
      <p:ext uri="{BB962C8B-B14F-4D97-AF65-F5344CB8AC3E}">
        <p14:creationId xmlns:p14="http://schemas.microsoft.com/office/powerpoint/2010/main" val="1980169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2FC2E0F-59A6-3084-5CDD-ADA4EE2C66CF}"/>
              </a:ext>
            </a:extLst>
          </p:cNvPr>
          <p:cNvSpPr>
            <a:spLocks noGrp="1"/>
          </p:cNvSpPr>
          <p:nvPr>
            <p:ph sz="quarter" idx="13"/>
          </p:nvPr>
        </p:nvSpPr>
        <p:spPr>
          <a:xfrm>
            <a:off x="1427119" y="732147"/>
            <a:ext cx="9553701" cy="1286427"/>
          </a:xfrm>
        </p:spPr>
        <p:txBody>
          <a:bodyPr>
            <a:normAutofit lnSpcReduction="10000"/>
          </a:bodyPr>
          <a:lstStyle/>
          <a:p>
            <a:r>
              <a:rPr lang="en-US" sz="1600" b="1" cap="none" dirty="0">
                <a:solidFill>
                  <a:schemeClr val="accent1"/>
                </a:solidFill>
              </a:rPr>
              <a:t>2006</a:t>
            </a:r>
            <a:r>
              <a:rPr lang="en-US" sz="1600" cap="none" dirty="0"/>
              <a:t>, </a:t>
            </a:r>
            <a:r>
              <a:rPr lang="en-US" b="1" u="sng" cap="none" dirty="0">
                <a:solidFill>
                  <a:schemeClr val="accent1"/>
                </a:solidFill>
              </a:rPr>
              <a:t>CORSAIRE principle has been used (in summer !) in the Canadian city of Toronto </a:t>
            </a:r>
            <a:r>
              <a:rPr lang="en-US" sz="1600" cap="none" dirty="0"/>
              <a:t>(3 million inhabitants, 1/3 of Switzerland) with its “Deep Lake Water Cooling” (DLWC) network! With a cooling capacity of 360 MW, </a:t>
            </a:r>
            <a:r>
              <a:rPr lang="en-US" sz="1600" b="1" cap="none" dirty="0">
                <a:solidFill>
                  <a:schemeClr val="accent1"/>
                </a:solidFill>
              </a:rPr>
              <a:t>the thermal energy extracted from the air conditioning is injected into Toronto's public Drinking Water Network via a heat exchangers (CORSAIRE process in summer) !</a:t>
            </a:r>
            <a:endParaRPr lang="fr-FR" sz="1600" b="1" cap="none" dirty="0">
              <a:solidFill>
                <a:schemeClr val="accent1"/>
              </a:solidFill>
            </a:endParaRPr>
          </a:p>
        </p:txBody>
      </p:sp>
      <p:pic>
        <p:nvPicPr>
          <p:cNvPr id="4" name="Image 3">
            <a:extLst>
              <a:ext uri="{FF2B5EF4-FFF2-40B4-BE49-F238E27FC236}">
                <a16:creationId xmlns:a16="http://schemas.microsoft.com/office/drawing/2014/main" id="{926C74AC-C463-767F-53E2-9AFFC815DE1F}"/>
              </a:ext>
            </a:extLst>
          </p:cNvPr>
          <p:cNvPicPr>
            <a:picLocks noChangeAspect="1"/>
          </p:cNvPicPr>
          <p:nvPr/>
        </p:nvPicPr>
        <p:blipFill>
          <a:blip r:embed="rId2"/>
          <a:stretch>
            <a:fillRect/>
          </a:stretch>
        </p:blipFill>
        <p:spPr>
          <a:xfrm>
            <a:off x="6025877" y="2053320"/>
            <a:ext cx="4705956" cy="3493238"/>
          </a:xfrm>
          <a:prstGeom prst="rect">
            <a:avLst/>
          </a:prstGeom>
        </p:spPr>
      </p:pic>
      <p:pic>
        <p:nvPicPr>
          <p:cNvPr id="6" name="Image 5">
            <a:extLst>
              <a:ext uri="{FF2B5EF4-FFF2-40B4-BE49-F238E27FC236}">
                <a16:creationId xmlns:a16="http://schemas.microsoft.com/office/drawing/2014/main" id="{838B7B89-B7C0-56A9-EAE1-414640F31C8E}"/>
              </a:ext>
            </a:extLst>
          </p:cNvPr>
          <p:cNvPicPr>
            <a:picLocks noChangeAspect="1"/>
          </p:cNvPicPr>
          <p:nvPr/>
        </p:nvPicPr>
        <p:blipFill>
          <a:blip r:embed="rId3"/>
          <a:stretch>
            <a:fillRect/>
          </a:stretch>
        </p:blipFill>
        <p:spPr>
          <a:xfrm rot="365027">
            <a:off x="6888256" y="3309168"/>
            <a:ext cx="1292464" cy="981541"/>
          </a:xfrm>
          <a:prstGeom prst="rect">
            <a:avLst/>
          </a:prstGeom>
        </p:spPr>
      </p:pic>
      <p:pic>
        <p:nvPicPr>
          <p:cNvPr id="2" name="Image 1">
            <a:extLst>
              <a:ext uri="{FF2B5EF4-FFF2-40B4-BE49-F238E27FC236}">
                <a16:creationId xmlns:a16="http://schemas.microsoft.com/office/drawing/2014/main" id="{50840BAD-9772-ED24-48C8-12AAC6531594}"/>
              </a:ext>
            </a:extLst>
          </p:cNvPr>
          <p:cNvPicPr>
            <a:picLocks noChangeAspect="1"/>
          </p:cNvPicPr>
          <p:nvPr/>
        </p:nvPicPr>
        <p:blipFill>
          <a:blip r:embed="rId4"/>
          <a:stretch>
            <a:fillRect/>
          </a:stretch>
        </p:blipFill>
        <p:spPr>
          <a:xfrm>
            <a:off x="1871561" y="2487111"/>
            <a:ext cx="3641692" cy="1914825"/>
          </a:xfrm>
          <a:prstGeom prst="rect">
            <a:avLst/>
          </a:prstGeom>
        </p:spPr>
      </p:pic>
      <p:sp>
        <p:nvSpPr>
          <p:cNvPr id="5" name="Espace réservé du contenu 2">
            <a:extLst>
              <a:ext uri="{FF2B5EF4-FFF2-40B4-BE49-F238E27FC236}">
                <a16:creationId xmlns:a16="http://schemas.microsoft.com/office/drawing/2014/main" id="{DD449A77-C291-790C-FD58-6164FA0A72DA}"/>
              </a:ext>
            </a:extLst>
          </p:cNvPr>
          <p:cNvSpPr txBox="1">
            <a:spLocks/>
          </p:cNvSpPr>
          <p:nvPr/>
        </p:nvSpPr>
        <p:spPr>
          <a:xfrm>
            <a:off x="1022057" y="5893735"/>
            <a:ext cx="6404684" cy="40963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1600" b="1" cap="none" dirty="0">
                <a:solidFill>
                  <a:schemeClr val="accent1"/>
                </a:solidFill>
              </a:rPr>
              <a:t>2021-2023</a:t>
            </a:r>
            <a:r>
              <a:rPr lang="en-US" sz="1600" cap="none" dirty="0"/>
              <a:t>, </a:t>
            </a:r>
            <a:r>
              <a:rPr lang="en-US" sz="1600" b="1" cap="none" dirty="0">
                <a:solidFill>
                  <a:schemeClr val="accent1"/>
                </a:solidFill>
              </a:rPr>
              <a:t>proposal of the ULISSE project for the SOUR Call 1-2021…</a:t>
            </a:r>
            <a:endParaRPr lang="fr-FR" sz="1600" b="1" cap="none" dirty="0">
              <a:solidFill>
                <a:schemeClr val="accent1"/>
              </a:solidFill>
            </a:endParaRPr>
          </a:p>
        </p:txBody>
      </p:sp>
      <p:cxnSp>
        <p:nvCxnSpPr>
          <p:cNvPr id="10" name="Connecteur droit avec flèche 9">
            <a:extLst>
              <a:ext uri="{FF2B5EF4-FFF2-40B4-BE49-F238E27FC236}">
                <a16:creationId xmlns:a16="http://schemas.microsoft.com/office/drawing/2014/main" id="{DA7A7D36-BA0F-63B1-8CD9-18FF8E04234F}"/>
              </a:ext>
            </a:extLst>
          </p:cNvPr>
          <p:cNvCxnSpPr>
            <a:cxnSpLocks/>
          </p:cNvCxnSpPr>
          <p:nvPr/>
        </p:nvCxnSpPr>
        <p:spPr>
          <a:xfrm flipH="1" flipV="1">
            <a:off x="4656216" y="3799938"/>
            <a:ext cx="2199950" cy="2869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E56A1947-2479-8181-159E-65EF248A2785}"/>
              </a:ext>
            </a:extLst>
          </p:cNvPr>
          <p:cNvSpPr txBox="1"/>
          <p:nvPr/>
        </p:nvSpPr>
        <p:spPr>
          <a:xfrm>
            <a:off x="1460233" y="4475529"/>
            <a:ext cx="4464348" cy="553998"/>
          </a:xfrm>
          <a:prstGeom prst="rect">
            <a:avLst/>
          </a:prstGeom>
          <a:solidFill>
            <a:schemeClr val="bg1"/>
          </a:solidFill>
          <a:effectLst>
            <a:softEdge rad="88900"/>
          </a:effectLst>
        </p:spPr>
        <p:txBody>
          <a:bodyPr wrap="square" rtlCol="0">
            <a:spAutoFit/>
          </a:bodyPr>
          <a:lstStyle/>
          <a:p>
            <a:pPr algn="ctr"/>
            <a:r>
              <a:rPr lang="en-GB" sz="1400" dirty="0"/>
              <a:t>Heat exchanger on Toronto’s urban Drinking Water Network</a:t>
            </a:r>
          </a:p>
          <a:p>
            <a:pPr algn="ctr"/>
            <a:r>
              <a:rPr lang="en-GB" sz="1400" dirty="0"/>
              <a:t>=&gt; CORSAIRE “free heating” (1995) since summer 2006 </a:t>
            </a:r>
            <a:r>
              <a:rPr lang="en-GB" sz="1600" dirty="0"/>
              <a:t>!</a:t>
            </a:r>
          </a:p>
        </p:txBody>
      </p:sp>
      <p:sp>
        <p:nvSpPr>
          <p:cNvPr id="14" name="ZoneTexte 13">
            <a:extLst>
              <a:ext uri="{FF2B5EF4-FFF2-40B4-BE49-F238E27FC236}">
                <a16:creationId xmlns:a16="http://schemas.microsoft.com/office/drawing/2014/main" id="{1EC99370-BD20-4C28-2558-2190C3D48C2A}"/>
              </a:ext>
            </a:extLst>
          </p:cNvPr>
          <p:cNvSpPr txBox="1"/>
          <p:nvPr/>
        </p:nvSpPr>
        <p:spPr>
          <a:xfrm>
            <a:off x="6203970" y="5234813"/>
            <a:ext cx="1222771" cy="276999"/>
          </a:xfrm>
          <a:prstGeom prst="rect">
            <a:avLst/>
          </a:prstGeom>
          <a:noFill/>
        </p:spPr>
        <p:txBody>
          <a:bodyPr wrap="none" rtlCol="0">
            <a:spAutoFit/>
          </a:bodyPr>
          <a:lstStyle/>
          <a:p>
            <a:r>
              <a:rPr lang="fr-FR" sz="1200" dirty="0"/>
              <a:t>Source: ENWAVE</a:t>
            </a:r>
          </a:p>
        </p:txBody>
      </p:sp>
    </p:spTree>
    <p:extLst>
      <p:ext uri="{BB962C8B-B14F-4D97-AF65-F5344CB8AC3E}">
        <p14:creationId xmlns:p14="http://schemas.microsoft.com/office/powerpoint/2010/main" val="2472250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27E804-A726-B60B-9E3C-CAC9333C78B1}"/>
              </a:ext>
            </a:extLst>
          </p:cNvPr>
          <p:cNvSpPr>
            <a:spLocks noGrp="1"/>
          </p:cNvSpPr>
          <p:nvPr>
            <p:ph type="title"/>
          </p:nvPr>
        </p:nvSpPr>
        <p:spPr>
          <a:xfrm>
            <a:off x="1625643" y="602476"/>
            <a:ext cx="8396663" cy="949598"/>
          </a:xfrm>
        </p:spPr>
        <p:txBody>
          <a:bodyPr>
            <a:normAutofit/>
          </a:bodyPr>
          <a:lstStyle/>
          <a:p>
            <a:r>
              <a:rPr lang="en-GB" sz="2400" cap="none" dirty="0">
                <a:solidFill>
                  <a:schemeClr val="accent1"/>
                </a:solidFill>
                <a:effectLst/>
                <a:latin typeface="Calibri" panose="020F0502020204030204" pitchFamily="34" charset="0"/>
                <a:ea typeface="Times New Roman" panose="02020603050405020304" pitchFamily="18" charset="0"/>
              </a:rPr>
              <a:t>The ULISSE &amp; </a:t>
            </a:r>
            <a:r>
              <a:rPr lang="en-GB" sz="2400" cap="none" dirty="0">
                <a:solidFill>
                  <a:schemeClr val="accent1"/>
                </a:solidFill>
                <a:latin typeface="Calibri" panose="020F0502020204030204" pitchFamily="34" charset="0"/>
                <a:ea typeface="Times New Roman" panose="02020603050405020304" pitchFamily="18" charset="0"/>
              </a:rPr>
              <a:t>CORSAIRE system on</a:t>
            </a:r>
            <a:r>
              <a:rPr lang="en-GB" sz="2400" cap="none" dirty="0">
                <a:solidFill>
                  <a:schemeClr val="accent1"/>
                </a:solidFill>
                <a:effectLst/>
                <a:latin typeface="Calibri" panose="020F0502020204030204" pitchFamily="34" charset="0"/>
                <a:ea typeface="Times New Roman" panose="02020603050405020304" pitchFamily="18" charset="0"/>
              </a:rPr>
              <a:t> TLN GeniLac &amp; </a:t>
            </a:r>
            <a:r>
              <a:rPr lang="en-GB" sz="2400" cap="none" dirty="0">
                <a:solidFill>
                  <a:schemeClr val="accent1"/>
                </a:solidFill>
                <a:latin typeface="Calibri" panose="020F0502020204030204" pitchFamily="34" charset="0"/>
                <a:ea typeface="Times New Roman" panose="02020603050405020304" pitchFamily="18" charset="0"/>
              </a:rPr>
              <a:t>Geneva’s</a:t>
            </a:r>
            <a:r>
              <a:rPr lang="en-GB" sz="2400" cap="none" dirty="0">
                <a:solidFill>
                  <a:schemeClr val="accent1"/>
                </a:solidFill>
                <a:effectLst/>
                <a:latin typeface="Calibri" panose="020F0502020204030204" pitchFamily="34" charset="0"/>
                <a:ea typeface="Times New Roman" panose="02020603050405020304" pitchFamily="18" charset="0"/>
              </a:rPr>
              <a:t> DWN</a:t>
            </a:r>
            <a:endParaRPr lang="en-GB" sz="2400" cap="none" dirty="0">
              <a:solidFill>
                <a:schemeClr val="accent1"/>
              </a:solidFill>
            </a:endParaRPr>
          </a:p>
        </p:txBody>
      </p:sp>
      <p:sp>
        <p:nvSpPr>
          <p:cNvPr id="5" name="ZoneTexte 4">
            <a:extLst>
              <a:ext uri="{FF2B5EF4-FFF2-40B4-BE49-F238E27FC236}">
                <a16:creationId xmlns:a16="http://schemas.microsoft.com/office/drawing/2014/main" id="{3B8F335F-96F2-8254-8453-96AC97BFBCC6}"/>
              </a:ext>
            </a:extLst>
          </p:cNvPr>
          <p:cNvSpPr txBox="1"/>
          <p:nvPr/>
        </p:nvSpPr>
        <p:spPr>
          <a:xfrm>
            <a:off x="9285320" y="1953338"/>
            <a:ext cx="2874505" cy="3139321"/>
          </a:xfrm>
          <a:prstGeom prst="rect">
            <a:avLst/>
          </a:prstGeom>
          <a:noFill/>
        </p:spPr>
        <p:txBody>
          <a:bodyPr wrap="none" rtlCol="0">
            <a:spAutoFit/>
          </a:bodyPr>
          <a:lstStyle/>
          <a:p>
            <a:r>
              <a:rPr lang="fr-FR" dirty="0">
                <a:solidFill>
                  <a:srgbClr val="0070C0"/>
                </a:solidFill>
              </a:rPr>
              <a:t>245 GWh-thermal</a:t>
            </a:r>
          </a:p>
          <a:p>
            <a:r>
              <a:rPr lang="fr-FR" dirty="0">
                <a:solidFill>
                  <a:srgbClr val="0070C0"/>
                </a:solidFill>
              </a:rPr>
              <a:t>Summer « free cooling »</a:t>
            </a:r>
          </a:p>
          <a:p>
            <a:r>
              <a:rPr lang="fr-FR" dirty="0">
                <a:solidFill>
                  <a:srgbClr val="0070C0"/>
                </a:solidFill>
              </a:rPr>
              <a:t>COPsys : 18</a:t>
            </a:r>
          </a:p>
          <a:p>
            <a:endParaRPr lang="fr-FR" dirty="0">
              <a:solidFill>
                <a:srgbClr val="0070C0"/>
              </a:solidFill>
            </a:endParaRPr>
          </a:p>
          <a:p>
            <a:r>
              <a:rPr lang="fr-FR" dirty="0">
                <a:solidFill>
                  <a:srgbClr val="FF0000"/>
                </a:solidFill>
              </a:rPr>
              <a:t>250 GWh-thermal </a:t>
            </a:r>
          </a:p>
          <a:p>
            <a:r>
              <a:rPr lang="fr-FR" dirty="0">
                <a:solidFill>
                  <a:srgbClr val="FF0000"/>
                </a:solidFill>
              </a:rPr>
              <a:t>Winter Room Heating</a:t>
            </a:r>
          </a:p>
          <a:p>
            <a:r>
              <a:rPr lang="fr-FR" dirty="0">
                <a:solidFill>
                  <a:srgbClr val="FF0000"/>
                </a:solidFill>
              </a:rPr>
              <a:t>&amp; Domestic Hot Water</a:t>
            </a:r>
          </a:p>
          <a:p>
            <a:r>
              <a:rPr lang="fr-FR" dirty="0">
                <a:solidFill>
                  <a:srgbClr val="FF0000"/>
                </a:solidFill>
              </a:rPr>
              <a:t>COPsys : 3,4 – (3,2 </a:t>
            </a:r>
            <a:r>
              <a:rPr lang="fr-FR" sz="1400" dirty="0">
                <a:solidFill>
                  <a:srgbClr val="FF0000"/>
                </a:solidFill>
              </a:rPr>
              <a:t>@</a:t>
            </a:r>
            <a:r>
              <a:rPr lang="fr-FR" sz="1200" dirty="0">
                <a:solidFill>
                  <a:srgbClr val="FF0000"/>
                </a:solidFill>
              </a:rPr>
              <a:t> </a:t>
            </a:r>
            <a:r>
              <a:rPr lang="fr-FR" dirty="0">
                <a:solidFill>
                  <a:srgbClr val="FF0000"/>
                </a:solidFill>
              </a:rPr>
              <a:t>2050)</a:t>
            </a:r>
          </a:p>
          <a:p>
            <a:endParaRPr lang="fr-FR" dirty="0">
              <a:solidFill>
                <a:srgbClr val="FF0000"/>
              </a:solidFill>
            </a:endParaRPr>
          </a:p>
          <a:p>
            <a:r>
              <a:rPr lang="fr-FR" dirty="0">
                <a:solidFill>
                  <a:schemeClr val="accent5"/>
                </a:solidFill>
              </a:rPr>
              <a:t>+ 27 GWh-th</a:t>
            </a:r>
          </a:p>
          <a:p>
            <a:r>
              <a:rPr lang="fr-FR" dirty="0">
                <a:solidFill>
                  <a:schemeClr val="accent5"/>
                </a:solidFill>
              </a:rPr>
              <a:t>Natural gaz (backup)</a:t>
            </a:r>
          </a:p>
        </p:txBody>
      </p:sp>
      <p:sp>
        <p:nvSpPr>
          <p:cNvPr id="8" name="ZoneTexte 7">
            <a:extLst>
              <a:ext uri="{FF2B5EF4-FFF2-40B4-BE49-F238E27FC236}">
                <a16:creationId xmlns:a16="http://schemas.microsoft.com/office/drawing/2014/main" id="{C8F2D4BE-E9B9-FB99-8A61-AD6A8D5AAE40}"/>
              </a:ext>
            </a:extLst>
          </p:cNvPr>
          <p:cNvSpPr txBox="1"/>
          <p:nvPr/>
        </p:nvSpPr>
        <p:spPr>
          <a:xfrm>
            <a:off x="3978632" y="5305925"/>
            <a:ext cx="6224147" cy="646331"/>
          </a:xfrm>
          <a:prstGeom prst="rect">
            <a:avLst/>
          </a:prstGeom>
          <a:noFill/>
        </p:spPr>
        <p:txBody>
          <a:bodyPr wrap="square" rtlCol="0">
            <a:spAutoFit/>
          </a:bodyPr>
          <a:lstStyle/>
          <a:p>
            <a:r>
              <a:rPr lang="en-GB" dirty="0">
                <a:solidFill>
                  <a:srgbClr val="0070C0"/>
                </a:solidFill>
              </a:rPr>
              <a:t>Vengeron main pumping station, Nominal flow 10 m</a:t>
            </a:r>
            <a:r>
              <a:rPr lang="en-GB" baseline="30000" dirty="0">
                <a:solidFill>
                  <a:srgbClr val="0070C0"/>
                </a:solidFill>
              </a:rPr>
              <a:t>3</a:t>
            </a:r>
            <a:r>
              <a:rPr lang="en-GB" dirty="0">
                <a:solidFill>
                  <a:srgbClr val="0070C0"/>
                </a:solidFill>
              </a:rPr>
              <a:t>/s</a:t>
            </a:r>
          </a:p>
          <a:p>
            <a:r>
              <a:rPr lang="en-GB" dirty="0">
                <a:solidFill>
                  <a:srgbClr val="0070C0"/>
                </a:solidFill>
              </a:rPr>
              <a:t>T</a:t>
            </a:r>
            <a:r>
              <a:rPr lang="en-GB" baseline="-25000" dirty="0">
                <a:solidFill>
                  <a:srgbClr val="0070C0"/>
                </a:solidFill>
              </a:rPr>
              <a:t>lake</a:t>
            </a:r>
            <a:r>
              <a:rPr lang="en-GB" dirty="0">
                <a:solidFill>
                  <a:srgbClr val="0070C0"/>
                </a:solidFill>
              </a:rPr>
              <a:t>≈ 6/3˚C, ∆T</a:t>
            </a:r>
            <a:r>
              <a:rPr lang="en-GB" baseline="-25000" dirty="0">
                <a:solidFill>
                  <a:srgbClr val="0070C0"/>
                </a:solidFill>
              </a:rPr>
              <a:t>lake</a:t>
            </a:r>
            <a:r>
              <a:rPr lang="en-GB" dirty="0">
                <a:solidFill>
                  <a:srgbClr val="0070C0"/>
                </a:solidFill>
              </a:rPr>
              <a:t> : 3 K =&gt; 125 MW-t (Nominal Thermal Power)</a:t>
            </a:r>
          </a:p>
        </p:txBody>
      </p:sp>
      <p:pic>
        <p:nvPicPr>
          <p:cNvPr id="6" name="Image 5">
            <a:extLst>
              <a:ext uri="{FF2B5EF4-FFF2-40B4-BE49-F238E27FC236}">
                <a16:creationId xmlns:a16="http://schemas.microsoft.com/office/drawing/2014/main" id="{B2011B9B-CE6E-6013-2C89-ADC8FEB06728}"/>
              </a:ext>
            </a:extLst>
          </p:cNvPr>
          <p:cNvPicPr>
            <a:picLocks noChangeAspect="1"/>
          </p:cNvPicPr>
          <p:nvPr/>
        </p:nvPicPr>
        <p:blipFill>
          <a:blip r:embed="rId2"/>
          <a:stretch>
            <a:fillRect/>
          </a:stretch>
        </p:blipFill>
        <p:spPr>
          <a:xfrm>
            <a:off x="246407" y="1740072"/>
            <a:ext cx="9038913" cy="3565854"/>
          </a:xfrm>
          <a:prstGeom prst="rect">
            <a:avLst/>
          </a:prstGeom>
        </p:spPr>
      </p:pic>
      <p:sp>
        <p:nvSpPr>
          <p:cNvPr id="3" name="ZoneTexte 2">
            <a:extLst>
              <a:ext uri="{FF2B5EF4-FFF2-40B4-BE49-F238E27FC236}">
                <a16:creationId xmlns:a16="http://schemas.microsoft.com/office/drawing/2014/main" id="{5E694F54-269F-76BA-F938-7CA08FB37BC0}"/>
              </a:ext>
            </a:extLst>
          </p:cNvPr>
          <p:cNvSpPr txBox="1"/>
          <p:nvPr/>
        </p:nvSpPr>
        <p:spPr>
          <a:xfrm>
            <a:off x="5552119" y="1855453"/>
            <a:ext cx="3296287" cy="369332"/>
          </a:xfrm>
          <a:prstGeom prst="rect">
            <a:avLst/>
          </a:prstGeom>
          <a:noFill/>
        </p:spPr>
        <p:txBody>
          <a:bodyPr wrap="none" rtlCol="0">
            <a:spAutoFit/>
          </a:bodyPr>
          <a:lstStyle/>
          <a:p>
            <a:r>
              <a:rPr lang="fr-FR" b="1" dirty="0">
                <a:solidFill>
                  <a:schemeClr val="bg1"/>
                </a:solidFill>
              </a:rPr>
              <a:t>350 buildings connected in 2045</a:t>
            </a:r>
          </a:p>
        </p:txBody>
      </p:sp>
      <p:sp>
        <p:nvSpPr>
          <p:cNvPr id="4" name="Ellipse 3">
            <a:extLst>
              <a:ext uri="{FF2B5EF4-FFF2-40B4-BE49-F238E27FC236}">
                <a16:creationId xmlns:a16="http://schemas.microsoft.com/office/drawing/2014/main" id="{EF3AD11D-8001-4775-A900-BC77CE64C9EA}"/>
              </a:ext>
            </a:extLst>
          </p:cNvPr>
          <p:cNvSpPr/>
          <p:nvPr/>
        </p:nvSpPr>
        <p:spPr>
          <a:xfrm>
            <a:off x="2442411" y="1855453"/>
            <a:ext cx="613610" cy="50273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95571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491" y="618518"/>
            <a:ext cx="5454102" cy="5933500"/>
          </a:xfrm>
          <a:prstGeom prst="rect">
            <a:avLst/>
          </a:prstGeom>
          <a:effectLst>
            <a:softEdge rad="25400"/>
          </a:effectLst>
        </p:spPr>
      </p:pic>
      <p:sp>
        <p:nvSpPr>
          <p:cNvPr id="2" name="Titre 1"/>
          <p:cNvSpPr>
            <a:spLocks noGrp="1"/>
          </p:cNvSpPr>
          <p:nvPr>
            <p:ph type="title"/>
          </p:nvPr>
        </p:nvSpPr>
        <p:spPr>
          <a:xfrm>
            <a:off x="1382295" y="874410"/>
            <a:ext cx="4106764" cy="875205"/>
          </a:xfrm>
        </p:spPr>
        <p:txBody>
          <a:bodyPr>
            <a:noAutofit/>
          </a:bodyPr>
          <a:lstStyle/>
          <a:p>
            <a:r>
              <a:rPr lang="fr-CH" sz="1600" b="1" dirty="0">
                <a:solidFill>
                  <a:srgbClr val="0070C0"/>
                </a:solidFill>
              </a:rPr>
              <a:t>ULISSE </a:t>
            </a:r>
            <a:r>
              <a:rPr lang="fr-CH" sz="1600" b="1" cap="none" dirty="0">
                <a:solidFill>
                  <a:srgbClr val="0070C0"/>
                </a:solidFill>
              </a:rPr>
              <a:t>for</a:t>
            </a:r>
            <a:r>
              <a:rPr lang="fr-CH" sz="1600" b="1" dirty="0">
                <a:solidFill>
                  <a:srgbClr val="0070C0"/>
                </a:solidFill>
              </a:rPr>
              <a:t> </a:t>
            </a:r>
            <a:r>
              <a:rPr lang="fr-CH" sz="1600" b="1" cap="none" dirty="0">
                <a:solidFill>
                  <a:srgbClr val="0070C0"/>
                </a:solidFill>
              </a:rPr>
              <a:t>GeniLac</a:t>
            </a:r>
            <a:br>
              <a:rPr lang="fr-CH" sz="1600" cap="none" dirty="0">
                <a:solidFill>
                  <a:srgbClr val="0070C0"/>
                </a:solidFill>
              </a:rPr>
            </a:br>
            <a:r>
              <a:rPr lang="fr-CH" sz="1600" cap="none" dirty="0">
                <a:solidFill>
                  <a:srgbClr val="0070C0"/>
                </a:solidFill>
              </a:rPr>
              <a:t>6 Reservoirs of 2 M m</a:t>
            </a:r>
            <a:r>
              <a:rPr lang="fr-CH" sz="1600" cap="none" baseline="30000" dirty="0">
                <a:solidFill>
                  <a:srgbClr val="0070C0"/>
                </a:solidFill>
              </a:rPr>
              <a:t>3</a:t>
            </a:r>
            <a:r>
              <a:rPr lang="fr-CH" sz="1600" cap="none" dirty="0">
                <a:solidFill>
                  <a:srgbClr val="0070C0"/>
                </a:solidFill>
              </a:rPr>
              <a:t> = 12 M m</a:t>
            </a:r>
            <a:r>
              <a:rPr lang="fr-CH" sz="1600" cap="none" baseline="30000" dirty="0">
                <a:solidFill>
                  <a:srgbClr val="0070C0"/>
                </a:solidFill>
              </a:rPr>
              <a:t>3</a:t>
            </a:r>
            <a:r>
              <a:rPr lang="fr-CH" sz="1600" cap="none" dirty="0">
                <a:solidFill>
                  <a:srgbClr val="0070C0"/>
                </a:solidFill>
              </a:rPr>
              <a:t> @ ∆T 15 K :</a:t>
            </a:r>
            <a:br>
              <a:rPr lang="fr-CH" sz="1600" cap="none" dirty="0">
                <a:solidFill>
                  <a:srgbClr val="0070C0"/>
                </a:solidFill>
              </a:rPr>
            </a:br>
            <a:r>
              <a:rPr lang="fr-CH" sz="1600" cap="none" dirty="0">
                <a:solidFill>
                  <a:srgbClr val="0070C0"/>
                </a:solidFill>
              </a:rPr>
              <a:t>0,72 PJ = 200 GWh =&gt; 17’000 toe</a:t>
            </a:r>
          </a:p>
        </p:txBody>
      </p:sp>
      <p:sp>
        <p:nvSpPr>
          <p:cNvPr id="14" name="Rectangle 13"/>
          <p:cNvSpPr/>
          <p:nvPr/>
        </p:nvSpPr>
        <p:spPr>
          <a:xfrm>
            <a:off x="6410528" y="4513634"/>
            <a:ext cx="447472" cy="398834"/>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6" name="Connecteur droit 15"/>
          <p:cNvCxnSpPr>
            <a:cxnSpLocks/>
          </p:cNvCxnSpPr>
          <p:nvPr/>
        </p:nvCxnSpPr>
        <p:spPr>
          <a:xfrm>
            <a:off x="4509133" y="3175142"/>
            <a:ext cx="2348867" cy="1338492"/>
          </a:xfrm>
          <a:prstGeom prst="line">
            <a:avLst/>
          </a:prstGeom>
          <a:ln w="3175">
            <a:prstDash val="solid"/>
          </a:ln>
        </p:spPr>
        <p:style>
          <a:lnRef idx="1">
            <a:schemeClr val="accent1"/>
          </a:lnRef>
          <a:fillRef idx="0">
            <a:schemeClr val="accent1"/>
          </a:fillRef>
          <a:effectRef idx="0">
            <a:schemeClr val="accent1"/>
          </a:effectRef>
          <a:fontRef idx="minor">
            <a:schemeClr val="tx1"/>
          </a:fontRef>
        </p:style>
      </p:cxnSp>
      <p:cxnSp>
        <p:nvCxnSpPr>
          <p:cNvPr id="18" name="Connecteur droit 17"/>
          <p:cNvCxnSpPr>
            <a:cxnSpLocks/>
          </p:cNvCxnSpPr>
          <p:nvPr/>
        </p:nvCxnSpPr>
        <p:spPr>
          <a:xfrm flipV="1">
            <a:off x="4502827" y="4912471"/>
            <a:ext cx="2355173" cy="1096781"/>
          </a:xfrm>
          <a:prstGeom prst="line">
            <a:avLst/>
          </a:prstGeom>
          <a:ln w="3175">
            <a:prstDash val="solid"/>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flipV="1">
            <a:off x="913774" y="2616410"/>
            <a:ext cx="5496754" cy="1897224"/>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913774" y="4912468"/>
            <a:ext cx="5496754" cy="569091"/>
          </a:xfrm>
          <a:prstGeom prst="line">
            <a:avLst/>
          </a:prstGeom>
          <a:ln>
            <a:noFill/>
            <a:prstDash val="dash"/>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a:stretch>
            <a:fillRect/>
          </a:stretch>
        </p:blipFill>
        <p:spPr>
          <a:xfrm>
            <a:off x="913774" y="3213310"/>
            <a:ext cx="3653151" cy="2865149"/>
          </a:xfrm>
          <a:prstGeom prst="rect">
            <a:avLst/>
          </a:prstGeom>
          <a:effectLst>
            <a:softEdge rad="63500"/>
          </a:effectLst>
        </p:spPr>
      </p:pic>
      <p:sp>
        <p:nvSpPr>
          <p:cNvPr id="6" name="Rectangle à coins arrondis 5"/>
          <p:cNvSpPr/>
          <p:nvPr/>
        </p:nvSpPr>
        <p:spPr>
          <a:xfrm rot="2724093">
            <a:off x="2177763" y="4295919"/>
            <a:ext cx="1685110" cy="328438"/>
          </a:xfrm>
          <a:prstGeom prst="roundRect">
            <a:avLst>
              <a:gd name="adj" fmla="val 50000"/>
            </a:avLst>
          </a:prstGeom>
          <a:solidFill>
            <a:srgbClr val="FFC000">
              <a:alpha val="76000"/>
            </a:srgbClr>
          </a:solid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8" name="Connecteur droit avec flèche 7"/>
          <p:cNvCxnSpPr/>
          <p:nvPr/>
        </p:nvCxnSpPr>
        <p:spPr>
          <a:xfrm flipV="1">
            <a:off x="2616740" y="4737911"/>
            <a:ext cx="272375" cy="272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2101631" y="4908166"/>
            <a:ext cx="1030218" cy="369332"/>
          </a:xfrm>
          <a:prstGeom prst="rect">
            <a:avLst/>
          </a:prstGeom>
          <a:solidFill>
            <a:schemeClr val="bg1"/>
          </a:solidFill>
          <a:effectLst>
            <a:softEdge rad="76200"/>
          </a:effectLst>
        </p:spPr>
        <p:txBody>
          <a:bodyPr wrap="none" rtlCol="0">
            <a:spAutoFit/>
          </a:bodyPr>
          <a:lstStyle/>
          <a:p>
            <a:r>
              <a:rPr lang="fr-CH" dirty="0"/>
              <a:t>PALEXPO</a:t>
            </a:r>
          </a:p>
        </p:txBody>
      </p:sp>
      <p:cxnSp>
        <p:nvCxnSpPr>
          <p:cNvPr id="11" name="Connecteur droit avec flèche 10"/>
          <p:cNvCxnSpPr/>
          <p:nvPr/>
        </p:nvCxnSpPr>
        <p:spPr>
          <a:xfrm flipH="1">
            <a:off x="2889116" y="3726081"/>
            <a:ext cx="299243" cy="581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2756204" y="3054016"/>
            <a:ext cx="1802096" cy="738664"/>
          </a:xfrm>
          <a:prstGeom prst="rect">
            <a:avLst/>
          </a:prstGeom>
          <a:solidFill>
            <a:schemeClr val="bg1"/>
          </a:solidFill>
          <a:effectLst>
            <a:softEdge rad="101600"/>
          </a:effectLst>
        </p:spPr>
        <p:txBody>
          <a:bodyPr wrap="none" rtlCol="0">
            <a:spAutoFit/>
          </a:bodyPr>
          <a:lstStyle/>
          <a:p>
            <a:pPr algn="ctr"/>
            <a:r>
              <a:rPr lang="fr-CH" sz="1400" dirty="0"/>
              <a:t>Reservoir ULISSE</a:t>
            </a:r>
          </a:p>
          <a:p>
            <a:pPr algn="ctr"/>
            <a:r>
              <a:rPr lang="fr-CH" sz="1400" dirty="0"/>
              <a:t>100 x 550 m,  2 M m</a:t>
            </a:r>
            <a:r>
              <a:rPr lang="fr-CH" sz="1400" baseline="30000" dirty="0"/>
              <a:t>3</a:t>
            </a:r>
          </a:p>
          <a:p>
            <a:pPr algn="ctr"/>
            <a:r>
              <a:rPr lang="fr-CH" sz="1400" dirty="0"/>
              <a:t>(125 TJ or 35 GWh-t)</a:t>
            </a:r>
          </a:p>
        </p:txBody>
      </p:sp>
      <p:grpSp>
        <p:nvGrpSpPr>
          <p:cNvPr id="38" name="Groupe 37"/>
          <p:cNvGrpSpPr/>
          <p:nvPr/>
        </p:nvGrpSpPr>
        <p:grpSpPr>
          <a:xfrm>
            <a:off x="9841707" y="1239747"/>
            <a:ext cx="106590" cy="256999"/>
            <a:chOff x="9969369" y="1019818"/>
            <a:chExt cx="106590" cy="256999"/>
          </a:xfrm>
        </p:grpSpPr>
        <p:sp>
          <p:nvSpPr>
            <p:cNvPr id="39" name="Rectangle à coins arrondis 38"/>
            <p:cNvSpPr/>
            <p:nvPr/>
          </p:nvSpPr>
          <p:spPr>
            <a:xfrm rot="17953091">
              <a:off x="9941623" y="1142481"/>
              <a:ext cx="222953" cy="45719"/>
            </a:xfrm>
            <a:prstGeom prst="roundRect">
              <a:avLst>
                <a:gd name="adj" fmla="val 37122"/>
              </a:avLst>
            </a:prstGeom>
            <a:solidFill>
              <a:srgbClr val="FFC000">
                <a:alpha val="76000"/>
              </a:srgbClr>
            </a:solid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0" name="Rectangle à coins arrondis 39"/>
            <p:cNvSpPr/>
            <p:nvPr/>
          </p:nvSpPr>
          <p:spPr>
            <a:xfrm rot="17953091">
              <a:off x="9880752" y="1108435"/>
              <a:ext cx="222953" cy="45719"/>
            </a:xfrm>
            <a:prstGeom prst="roundRect">
              <a:avLst>
                <a:gd name="adj" fmla="val 37122"/>
              </a:avLst>
            </a:prstGeom>
            <a:solidFill>
              <a:srgbClr val="FFC000">
                <a:alpha val="76000"/>
              </a:srgbClr>
            </a:solid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41" name="Groupe 40"/>
          <p:cNvGrpSpPr/>
          <p:nvPr/>
        </p:nvGrpSpPr>
        <p:grpSpPr>
          <a:xfrm>
            <a:off x="9720570" y="1459676"/>
            <a:ext cx="106590" cy="256999"/>
            <a:chOff x="9969369" y="1019818"/>
            <a:chExt cx="106590" cy="256999"/>
          </a:xfrm>
        </p:grpSpPr>
        <p:sp>
          <p:nvSpPr>
            <p:cNvPr id="42" name="Rectangle à coins arrondis 41"/>
            <p:cNvSpPr/>
            <p:nvPr/>
          </p:nvSpPr>
          <p:spPr>
            <a:xfrm rot="17953091">
              <a:off x="9941623" y="1142481"/>
              <a:ext cx="222953" cy="45719"/>
            </a:xfrm>
            <a:prstGeom prst="roundRect">
              <a:avLst>
                <a:gd name="adj" fmla="val 37122"/>
              </a:avLst>
            </a:prstGeom>
            <a:solidFill>
              <a:srgbClr val="FFC000">
                <a:alpha val="76000"/>
              </a:srgbClr>
            </a:solid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3" name="Rectangle à coins arrondis 42"/>
            <p:cNvSpPr/>
            <p:nvPr/>
          </p:nvSpPr>
          <p:spPr>
            <a:xfrm rot="17953091">
              <a:off x="9880752" y="1108435"/>
              <a:ext cx="222953" cy="45719"/>
            </a:xfrm>
            <a:prstGeom prst="roundRect">
              <a:avLst>
                <a:gd name="adj" fmla="val 37122"/>
              </a:avLst>
            </a:prstGeom>
            <a:solidFill>
              <a:srgbClr val="FFC000">
                <a:alpha val="76000"/>
              </a:srgbClr>
            </a:solid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44" name="Ellipse 43"/>
          <p:cNvSpPr/>
          <p:nvPr/>
        </p:nvSpPr>
        <p:spPr>
          <a:xfrm rot="1754864">
            <a:off x="9527426" y="1140198"/>
            <a:ext cx="495245" cy="909028"/>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46" name="Connecteur droit avec flèche 45"/>
          <p:cNvCxnSpPr>
            <a:cxnSpLocks/>
          </p:cNvCxnSpPr>
          <p:nvPr/>
        </p:nvCxnSpPr>
        <p:spPr>
          <a:xfrm>
            <a:off x="5404810" y="1355285"/>
            <a:ext cx="3970408" cy="246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H="1">
            <a:off x="7812157" y="4048984"/>
            <a:ext cx="586408" cy="104727"/>
          </a:xfrm>
          <a:prstGeom prst="line">
            <a:avLst/>
          </a:prstGeom>
          <a:ln w="25400" cap="flat" cmpd="sng" algn="ctr">
            <a:solidFill>
              <a:srgbClr val="0070C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Connecteur droit 52"/>
          <p:cNvCxnSpPr/>
          <p:nvPr/>
        </p:nvCxnSpPr>
        <p:spPr>
          <a:xfrm flipH="1">
            <a:off x="8398565" y="3585268"/>
            <a:ext cx="273977" cy="463716"/>
          </a:xfrm>
          <a:prstGeom prst="line">
            <a:avLst/>
          </a:prstGeom>
          <a:ln w="25400" cap="flat" cmpd="sng" algn="ctr">
            <a:solidFill>
              <a:srgbClr val="0070C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5" name="Connecteur droit 54"/>
          <p:cNvCxnSpPr/>
          <p:nvPr/>
        </p:nvCxnSpPr>
        <p:spPr>
          <a:xfrm flipH="1">
            <a:off x="7726445" y="4508632"/>
            <a:ext cx="561397" cy="1204785"/>
          </a:xfrm>
          <a:prstGeom prst="line">
            <a:avLst/>
          </a:prstGeom>
          <a:ln cmpd="dbl">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flipV="1">
            <a:off x="7790989" y="4172519"/>
            <a:ext cx="382928" cy="354921"/>
          </a:xfrm>
          <a:prstGeom prst="line">
            <a:avLst/>
          </a:prstGeom>
          <a:ln cmpd="dbl">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0" name="Ellipse 59"/>
          <p:cNvSpPr/>
          <p:nvPr/>
        </p:nvSpPr>
        <p:spPr>
          <a:xfrm>
            <a:off x="8638674" y="3553326"/>
            <a:ext cx="68179" cy="72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61" name="Connecteur droit 60"/>
          <p:cNvCxnSpPr/>
          <p:nvPr/>
        </p:nvCxnSpPr>
        <p:spPr>
          <a:xfrm flipH="1">
            <a:off x="8706853" y="1706617"/>
            <a:ext cx="1001979" cy="1846709"/>
          </a:xfrm>
          <a:prstGeom prst="line">
            <a:avLst/>
          </a:prstGeom>
          <a:ln w="15875" cmpd="dbl">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H="1">
            <a:off x="9588586" y="1287484"/>
            <a:ext cx="353081" cy="635427"/>
          </a:xfrm>
          <a:prstGeom prst="line">
            <a:avLst/>
          </a:prstGeom>
          <a:ln w="15875" cmpd="dbl">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9" name="ZoneTexte 68"/>
          <p:cNvSpPr txBox="1"/>
          <p:nvPr/>
        </p:nvSpPr>
        <p:spPr>
          <a:xfrm>
            <a:off x="8535553" y="3608961"/>
            <a:ext cx="659155" cy="707886"/>
          </a:xfrm>
          <a:prstGeom prst="rect">
            <a:avLst/>
          </a:prstGeom>
          <a:noFill/>
        </p:spPr>
        <p:txBody>
          <a:bodyPr wrap="none" rtlCol="0">
            <a:spAutoFit/>
          </a:bodyPr>
          <a:lstStyle/>
          <a:p>
            <a:r>
              <a:rPr lang="fr-CH" sz="1000" dirty="0">
                <a:solidFill>
                  <a:srgbClr val="0070C0"/>
                </a:solidFill>
              </a:rPr>
              <a:t>Crépine</a:t>
            </a:r>
          </a:p>
          <a:p>
            <a:r>
              <a:rPr lang="fr-CH" sz="1000" dirty="0">
                <a:solidFill>
                  <a:srgbClr val="0070C0"/>
                </a:solidFill>
              </a:rPr>
              <a:t>GeniLac</a:t>
            </a:r>
          </a:p>
          <a:p>
            <a:r>
              <a:rPr lang="fr-CH" sz="1000" dirty="0">
                <a:solidFill>
                  <a:srgbClr val="0070C0"/>
                </a:solidFill>
              </a:rPr>
              <a:t>(- 45 m</a:t>
            </a:r>
          </a:p>
          <a:p>
            <a:r>
              <a:rPr lang="fr-CH" sz="1000" b="1" dirty="0">
                <a:solidFill>
                  <a:srgbClr val="0070C0"/>
                </a:solidFill>
              </a:rPr>
              <a:t>10 m</a:t>
            </a:r>
            <a:r>
              <a:rPr lang="fr-CH" sz="1000" b="1" baseline="30000" dirty="0">
                <a:solidFill>
                  <a:srgbClr val="0070C0"/>
                </a:solidFill>
              </a:rPr>
              <a:t>3</a:t>
            </a:r>
            <a:r>
              <a:rPr lang="fr-CH" sz="1000" b="1" dirty="0">
                <a:solidFill>
                  <a:srgbClr val="0070C0"/>
                </a:solidFill>
              </a:rPr>
              <a:t>/s</a:t>
            </a:r>
            <a:r>
              <a:rPr lang="fr-CH" sz="1000" dirty="0">
                <a:solidFill>
                  <a:srgbClr val="0070C0"/>
                </a:solidFill>
              </a:rPr>
              <a:t>)</a:t>
            </a:r>
          </a:p>
        </p:txBody>
      </p:sp>
      <p:cxnSp>
        <p:nvCxnSpPr>
          <p:cNvPr id="72" name="Connecteur droit 71"/>
          <p:cNvCxnSpPr/>
          <p:nvPr/>
        </p:nvCxnSpPr>
        <p:spPr>
          <a:xfrm flipH="1">
            <a:off x="7789094" y="4546249"/>
            <a:ext cx="384824" cy="854693"/>
          </a:xfrm>
          <a:prstGeom prst="line">
            <a:avLst/>
          </a:prstGeom>
          <a:ln cmpd="dbl">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75" name="Ellipse 74"/>
          <p:cNvSpPr/>
          <p:nvPr/>
        </p:nvSpPr>
        <p:spPr>
          <a:xfrm>
            <a:off x="8139827" y="4504150"/>
            <a:ext cx="68179" cy="72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6" name="Ellipse 75"/>
          <p:cNvSpPr/>
          <p:nvPr/>
        </p:nvSpPr>
        <p:spPr>
          <a:xfrm>
            <a:off x="8253752" y="4474059"/>
            <a:ext cx="68179" cy="72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7" name="ZoneTexte 76"/>
          <p:cNvSpPr txBox="1"/>
          <p:nvPr/>
        </p:nvSpPr>
        <p:spPr>
          <a:xfrm>
            <a:off x="8170735" y="4480454"/>
            <a:ext cx="704039" cy="707886"/>
          </a:xfrm>
          <a:prstGeom prst="rect">
            <a:avLst/>
          </a:prstGeom>
          <a:noFill/>
        </p:spPr>
        <p:txBody>
          <a:bodyPr wrap="none" rtlCol="0">
            <a:spAutoFit/>
          </a:bodyPr>
          <a:lstStyle/>
          <a:p>
            <a:pPr algn="ctr"/>
            <a:r>
              <a:rPr lang="fr-CH" sz="1000" dirty="0">
                <a:solidFill>
                  <a:srgbClr val="0070C0"/>
                </a:solidFill>
              </a:rPr>
              <a:t>Crépines</a:t>
            </a:r>
          </a:p>
          <a:p>
            <a:pPr algn="ctr"/>
            <a:r>
              <a:rPr lang="fr-CH" sz="1000" dirty="0">
                <a:solidFill>
                  <a:srgbClr val="0070C0"/>
                </a:solidFill>
              </a:rPr>
              <a:t>GLN &amp;</a:t>
            </a:r>
          </a:p>
          <a:p>
            <a:pPr algn="ctr"/>
            <a:r>
              <a:rPr lang="fr-CH" sz="1000" dirty="0">
                <a:solidFill>
                  <a:srgbClr val="0070C0"/>
                </a:solidFill>
              </a:rPr>
              <a:t>EP Prieuré</a:t>
            </a:r>
          </a:p>
          <a:p>
            <a:pPr algn="ctr"/>
            <a:r>
              <a:rPr lang="fr-CH" sz="1000" dirty="0">
                <a:solidFill>
                  <a:srgbClr val="0070C0"/>
                </a:solidFill>
              </a:rPr>
              <a:t>(- 35 m)</a:t>
            </a:r>
          </a:p>
        </p:txBody>
      </p:sp>
      <p:sp>
        <p:nvSpPr>
          <p:cNvPr id="80" name="ZoneTexte 79"/>
          <p:cNvSpPr txBox="1"/>
          <p:nvPr/>
        </p:nvSpPr>
        <p:spPr>
          <a:xfrm>
            <a:off x="9062279" y="2304822"/>
            <a:ext cx="1072730" cy="707886"/>
          </a:xfrm>
          <a:prstGeom prst="rect">
            <a:avLst/>
          </a:prstGeom>
          <a:noFill/>
        </p:spPr>
        <p:txBody>
          <a:bodyPr wrap="none" rtlCol="0">
            <a:spAutoFit/>
          </a:bodyPr>
          <a:lstStyle/>
          <a:p>
            <a:pPr algn="ctr"/>
            <a:r>
              <a:rPr lang="fr-CH" sz="1000" dirty="0">
                <a:solidFill>
                  <a:srgbClr val="0070C0"/>
                </a:solidFill>
              </a:rPr>
              <a:t>Conduite</a:t>
            </a:r>
          </a:p>
          <a:p>
            <a:pPr algn="ctr"/>
            <a:r>
              <a:rPr lang="fr-CH" sz="1000" dirty="0">
                <a:solidFill>
                  <a:srgbClr val="0070C0"/>
                </a:solidFill>
              </a:rPr>
              <a:t>isolée</a:t>
            </a:r>
          </a:p>
          <a:p>
            <a:pPr algn="ctr"/>
            <a:r>
              <a:rPr lang="fr-CH" sz="1000" dirty="0">
                <a:solidFill>
                  <a:srgbClr val="0070C0"/>
                </a:solidFill>
              </a:rPr>
              <a:t>ULISSE</a:t>
            </a:r>
          </a:p>
          <a:p>
            <a:pPr algn="ctr"/>
            <a:r>
              <a:rPr lang="fr-CH" sz="1000" dirty="0">
                <a:solidFill>
                  <a:srgbClr val="0070C0"/>
                </a:solidFill>
              </a:rPr>
              <a:t>( 6 km, </a:t>
            </a:r>
            <a:r>
              <a:rPr lang="fr-CH" sz="1000" b="1" dirty="0">
                <a:solidFill>
                  <a:srgbClr val="0070C0"/>
                </a:solidFill>
              </a:rPr>
              <a:t>0,7 m</a:t>
            </a:r>
            <a:r>
              <a:rPr lang="fr-CH" sz="1000" b="1" baseline="30000" dirty="0">
                <a:solidFill>
                  <a:srgbClr val="0070C0"/>
                </a:solidFill>
              </a:rPr>
              <a:t>3</a:t>
            </a:r>
            <a:r>
              <a:rPr lang="fr-CH" sz="1000" b="1" dirty="0">
                <a:solidFill>
                  <a:srgbClr val="0070C0"/>
                </a:solidFill>
              </a:rPr>
              <a:t>/s</a:t>
            </a:r>
            <a:r>
              <a:rPr lang="fr-CH" sz="1000" dirty="0">
                <a:solidFill>
                  <a:srgbClr val="0070C0"/>
                </a:solidFill>
              </a:rPr>
              <a:t>)</a:t>
            </a:r>
          </a:p>
        </p:txBody>
      </p:sp>
      <p:sp>
        <p:nvSpPr>
          <p:cNvPr id="5" name="ZoneTexte 4"/>
          <p:cNvSpPr txBox="1"/>
          <p:nvPr/>
        </p:nvSpPr>
        <p:spPr>
          <a:xfrm>
            <a:off x="4621696" y="4369383"/>
            <a:ext cx="1067536" cy="338554"/>
          </a:xfrm>
          <a:prstGeom prst="rect">
            <a:avLst/>
          </a:prstGeom>
          <a:noFill/>
        </p:spPr>
        <p:txBody>
          <a:bodyPr wrap="none" rtlCol="0">
            <a:spAutoFit/>
          </a:bodyPr>
          <a:lstStyle/>
          <a:p>
            <a:r>
              <a:rPr lang="fr-CH" sz="1600" dirty="0"/>
              <a:t>Scale ratio</a:t>
            </a:r>
          </a:p>
        </p:txBody>
      </p:sp>
      <p:sp>
        <p:nvSpPr>
          <p:cNvPr id="17" name="ZoneTexte 16"/>
          <p:cNvSpPr txBox="1"/>
          <p:nvPr/>
        </p:nvSpPr>
        <p:spPr>
          <a:xfrm>
            <a:off x="7268245" y="3935317"/>
            <a:ext cx="683853" cy="461665"/>
          </a:xfrm>
          <a:prstGeom prst="rect">
            <a:avLst/>
          </a:prstGeom>
          <a:solidFill>
            <a:schemeClr val="accent1">
              <a:lumMod val="40000"/>
              <a:lumOff val="60000"/>
              <a:alpha val="77000"/>
            </a:schemeClr>
          </a:solidFill>
          <a:ln>
            <a:solidFill>
              <a:schemeClr val="accent1"/>
            </a:solidFill>
          </a:ln>
          <a:effectLst>
            <a:softEdge rad="76200"/>
          </a:effectLst>
        </p:spPr>
        <p:txBody>
          <a:bodyPr wrap="square" rtlCol="0">
            <a:spAutoFit/>
          </a:bodyPr>
          <a:lstStyle/>
          <a:p>
            <a:pPr algn="ctr"/>
            <a:r>
              <a:rPr lang="fr-CH" sz="1200" dirty="0">
                <a:solidFill>
                  <a:srgbClr val="0070C0"/>
                </a:solidFill>
              </a:rPr>
              <a:t>StaP</a:t>
            </a:r>
          </a:p>
          <a:p>
            <a:pPr algn="ctr"/>
            <a:r>
              <a:rPr lang="fr-CH" sz="1200" dirty="0">
                <a:solidFill>
                  <a:srgbClr val="0070C0"/>
                </a:solidFill>
              </a:rPr>
              <a:t>GeniLac</a:t>
            </a:r>
          </a:p>
        </p:txBody>
      </p:sp>
      <p:sp>
        <p:nvSpPr>
          <p:cNvPr id="15" name="Rectangle 14"/>
          <p:cNvSpPr/>
          <p:nvPr/>
        </p:nvSpPr>
        <p:spPr>
          <a:xfrm>
            <a:off x="7760735" y="4114800"/>
            <a:ext cx="82109" cy="9547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nvGrpSpPr>
          <p:cNvPr id="45" name="Groupe 44"/>
          <p:cNvGrpSpPr/>
          <p:nvPr/>
        </p:nvGrpSpPr>
        <p:grpSpPr>
          <a:xfrm>
            <a:off x="9598643" y="1679605"/>
            <a:ext cx="106590" cy="256999"/>
            <a:chOff x="9969369" y="1019818"/>
            <a:chExt cx="106590" cy="256999"/>
          </a:xfrm>
        </p:grpSpPr>
        <p:sp>
          <p:nvSpPr>
            <p:cNvPr id="47" name="Rectangle à coins arrondis 46"/>
            <p:cNvSpPr/>
            <p:nvPr/>
          </p:nvSpPr>
          <p:spPr>
            <a:xfrm rot="17953091">
              <a:off x="9941623" y="1142481"/>
              <a:ext cx="222953" cy="45719"/>
            </a:xfrm>
            <a:prstGeom prst="roundRect">
              <a:avLst>
                <a:gd name="adj" fmla="val 37122"/>
              </a:avLst>
            </a:prstGeom>
            <a:solidFill>
              <a:srgbClr val="FFC000">
                <a:alpha val="76000"/>
              </a:srgbClr>
            </a:solid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 name="Rectangle à coins arrondis 47"/>
            <p:cNvSpPr/>
            <p:nvPr/>
          </p:nvSpPr>
          <p:spPr>
            <a:xfrm rot="17953091">
              <a:off x="9880752" y="1108435"/>
              <a:ext cx="222953" cy="45719"/>
            </a:xfrm>
            <a:prstGeom prst="roundRect">
              <a:avLst>
                <a:gd name="adj" fmla="val 37122"/>
              </a:avLst>
            </a:prstGeom>
            <a:solidFill>
              <a:srgbClr val="FFC000">
                <a:alpha val="76000"/>
              </a:srgbClr>
            </a:solid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49" name="Rectangle 48"/>
          <p:cNvSpPr/>
          <p:nvPr/>
        </p:nvSpPr>
        <p:spPr>
          <a:xfrm>
            <a:off x="7689174" y="5679354"/>
            <a:ext cx="82109" cy="954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Étoile à 5 branches 19"/>
          <p:cNvSpPr/>
          <p:nvPr/>
        </p:nvSpPr>
        <p:spPr>
          <a:xfrm>
            <a:off x="7499488" y="6186893"/>
            <a:ext cx="87552" cy="84351"/>
          </a:xfrm>
          <a:prstGeom prst="star5">
            <a:avLst/>
          </a:prstGeom>
          <a:solidFill>
            <a:schemeClr val="tx2">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ZoneTexte 21"/>
          <p:cNvSpPr txBox="1"/>
          <p:nvPr/>
        </p:nvSpPr>
        <p:spPr>
          <a:xfrm>
            <a:off x="7715495" y="5544140"/>
            <a:ext cx="473206" cy="338554"/>
          </a:xfrm>
          <a:prstGeom prst="rect">
            <a:avLst/>
          </a:prstGeom>
          <a:noFill/>
        </p:spPr>
        <p:txBody>
          <a:bodyPr wrap="none" rtlCol="0">
            <a:spAutoFit/>
          </a:bodyPr>
          <a:lstStyle/>
          <a:p>
            <a:pPr algn="ctr"/>
            <a:r>
              <a:rPr lang="fr-CH" sz="800" dirty="0">
                <a:solidFill>
                  <a:srgbClr val="0070C0"/>
                </a:solidFill>
              </a:rPr>
              <a:t>StEP</a:t>
            </a:r>
          </a:p>
          <a:p>
            <a:pPr algn="ctr"/>
            <a:r>
              <a:rPr lang="fr-CH" sz="800" dirty="0">
                <a:solidFill>
                  <a:srgbClr val="0070C0"/>
                </a:solidFill>
              </a:rPr>
              <a:t>Prieuré</a:t>
            </a:r>
          </a:p>
        </p:txBody>
      </p:sp>
      <p:sp>
        <p:nvSpPr>
          <p:cNvPr id="52" name="ZoneTexte 51"/>
          <p:cNvSpPr txBox="1"/>
          <p:nvPr/>
        </p:nvSpPr>
        <p:spPr>
          <a:xfrm>
            <a:off x="7070094" y="6147691"/>
            <a:ext cx="619080" cy="338554"/>
          </a:xfrm>
          <a:prstGeom prst="rect">
            <a:avLst/>
          </a:prstGeom>
          <a:noFill/>
        </p:spPr>
        <p:txBody>
          <a:bodyPr wrap="none" rtlCol="0">
            <a:spAutoFit/>
          </a:bodyPr>
          <a:lstStyle/>
          <a:p>
            <a:pPr algn="ctr"/>
            <a:r>
              <a:rPr lang="fr-CH" sz="800" dirty="0" err="1">
                <a:solidFill>
                  <a:srgbClr val="0070C0"/>
                </a:solidFill>
              </a:rPr>
              <a:t>StP</a:t>
            </a:r>
            <a:endParaRPr lang="fr-CH" sz="800" dirty="0">
              <a:solidFill>
                <a:srgbClr val="0070C0"/>
              </a:solidFill>
            </a:endParaRPr>
          </a:p>
          <a:p>
            <a:pPr algn="ctr"/>
            <a:r>
              <a:rPr lang="fr-CH" sz="800" dirty="0">
                <a:solidFill>
                  <a:srgbClr val="0070C0"/>
                </a:solidFill>
              </a:rPr>
              <a:t>Arquebuse</a:t>
            </a:r>
          </a:p>
        </p:txBody>
      </p:sp>
      <p:sp>
        <p:nvSpPr>
          <p:cNvPr id="25" name="ZoneTexte 24">
            <a:extLst>
              <a:ext uri="{FF2B5EF4-FFF2-40B4-BE49-F238E27FC236}">
                <a16:creationId xmlns:a16="http://schemas.microsoft.com/office/drawing/2014/main" id="{994B3467-C9A0-48A8-B046-798EA1D48EAA}"/>
              </a:ext>
            </a:extLst>
          </p:cNvPr>
          <p:cNvSpPr txBox="1"/>
          <p:nvPr/>
        </p:nvSpPr>
        <p:spPr>
          <a:xfrm>
            <a:off x="896355" y="2325570"/>
            <a:ext cx="3398687" cy="584775"/>
          </a:xfrm>
          <a:prstGeom prst="rect">
            <a:avLst/>
          </a:prstGeom>
          <a:noFill/>
        </p:spPr>
        <p:txBody>
          <a:bodyPr wrap="none" rtlCol="0">
            <a:spAutoFit/>
          </a:bodyPr>
          <a:lstStyle/>
          <a:p>
            <a:r>
              <a:rPr lang="fr-FR" sz="1600" dirty="0"/>
              <a:t>Economies: 37 GWh-e + 72’000 t CO</a:t>
            </a:r>
            <a:r>
              <a:rPr lang="fr-FR" sz="1600" baseline="-25000" dirty="0"/>
              <a:t>2</a:t>
            </a:r>
          </a:p>
          <a:p>
            <a:r>
              <a:rPr lang="fr-FR" sz="1600" dirty="0"/>
              <a:t>≈ 11 + 4 = 15 millions CHF/y (*) </a:t>
            </a:r>
          </a:p>
        </p:txBody>
      </p:sp>
      <p:sp>
        <p:nvSpPr>
          <p:cNvPr id="27" name="ZoneTexte 26">
            <a:extLst>
              <a:ext uri="{FF2B5EF4-FFF2-40B4-BE49-F238E27FC236}">
                <a16:creationId xmlns:a16="http://schemas.microsoft.com/office/drawing/2014/main" id="{BF7199CD-B8C6-47F1-BE52-0CBD7221725E}"/>
              </a:ext>
            </a:extLst>
          </p:cNvPr>
          <p:cNvSpPr txBox="1"/>
          <p:nvPr/>
        </p:nvSpPr>
        <p:spPr>
          <a:xfrm>
            <a:off x="882778" y="6203806"/>
            <a:ext cx="2704587" cy="276999"/>
          </a:xfrm>
          <a:prstGeom prst="rect">
            <a:avLst/>
          </a:prstGeom>
          <a:noFill/>
        </p:spPr>
        <p:txBody>
          <a:bodyPr wrap="none" rtlCol="0">
            <a:spAutoFit/>
          </a:bodyPr>
          <a:lstStyle/>
          <a:p>
            <a:r>
              <a:rPr lang="fr-FR" sz="1200" dirty="0"/>
              <a:t>(*) : prix spot 300 €/MWh ; 50 €/tCO</a:t>
            </a:r>
            <a:r>
              <a:rPr lang="fr-FR" sz="1200" baseline="-25000" dirty="0"/>
              <a:t>2</a:t>
            </a:r>
            <a:r>
              <a:rPr lang="fr-FR" sz="1200" dirty="0"/>
              <a:t> </a:t>
            </a:r>
          </a:p>
        </p:txBody>
      </p:sp>
      <p:pic>
        <p:nvPicPr>
          <p:cNvPr id="3" name="Image 2">
            <a:extLst>
              <a:ext uri="{FF2B5EF4-FFF2-40B4-BE49-F238E27FC236}">
                <a16:creationId xmlns:a16="http://schemas.microsoft.com/office/drawing/2014/main" id="{1A6AC279-7FC0-9554-08F0-A0340FBE0219}"/>
              </a:ext>
            </a:extLst>
          </p:cNvPr>
          <p:cNvPicPr>
            <a:picLocks noChangeAspect="1"/>
          </p:cNvPicPr>
          <p:nvPr/>
        </p:nvPicPr>
        <p:blipFill>
          <a:blip r:embed="rId4"/>
          <a:stretch>
            <a:fillRect/>
          </a:stretch>
        </p:blipFill>
        <p:spPr>
          <a:xfrm>
            <a:off x="5470629" y="2217576"/>
            <a:ext cx="1879797" cy="1151247"/>
          </a:xfrm>
          <a:prstGeom prst="rect">
            <a:avLst/>
          </a:prstGeom>
        </p:spPr>
      </p:pic>
      <p:cxnSp>
        <p:nvCxnSpPr>
          <p:cNvPr id="10" name="Connecteur droit avec flèche 9">
            <a:extLst>
              <a:ext uri="{FF2B5EF4-FFF2-40B4-BE49-F238E27FC236}">
                <a16:creationId xmlns:a16="http://schemas.microsoft.com/office/drawing/2014/main" id="{77D9C085-9DC9-0AFF-6746-68B17AEE3219}"/>
              </a:ext>
            </a:extLst>
          </p:cNvPr>
          <p:cNvCxnSpPr>
            <a:cxnSpLocks/>
          </p:cNvCxnSpPr>
          <p:nvPr/>
        </p:nvCxnSpPr>
        <p:spPr>
          <a:xfrm>
            <a:off x="7350426" y="3352599"/>
            <a:ext cx="394931" cy="6913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DCBD024-2BAA-DC3F-B958-350558B3334C}"/>
              </a:ext>
            </a:extLst>
          </p:cNvPr>
          <p:cNvSpPr/>
          <p:nvPr/>
        </p:nvSpPr>
        <p:spPr>
          <a:xfrm>
            <a:off x="5466894" y="2217576"/>
            <a:ext cx="1883532" cy="1151248"/>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ECEC31B-3E52-69F7-07B4-094643E8B1E4}"/>
              </a:ext>
            </a:extLst>
          </p:cNvPr>
          <p:cNvSpPr txBox="1"/>
          <p:nvPr/>
        </p:nvSpPr>
        <p:spPr>
          <a:xfrm>
            <a:off x="5465449" y="1586568"/>
            <a:ext cx="1874231" cy="646331"/>
          </a:xfrm>
          <a:prstGeom prst="rect">
            <a:avLst/>
          </a:prstGeom>
          <a:noFill/>
        </p:spPr>
        <p:txBody>
          <a:bodyPr wrap="none" rtlCol="0">
            <a:spAutoFit/>
          </a:bodyPr>
          <a:lstStyle/>
          <a:p>
            <a:pPr algn="ctr"/>
            <a:r>
              <a:rPr lang="en-GB" dirty="0">
                <a:solidFill>
                  <a:srgbClr val="FF0000"/>
                </a:solidFill>
              </a:rPr>
              <a:t>Main pump station</a:t>
            </a:r>
          </a:p>
          <a:p>
            <a:pPr algn="ctr"/>
            <a:r>
              <a:rPr lang="en-GB" dirty="0">
                <a:solidFill>
                  <a:srgbClr val="FF0000"/>
                </a:solidFill>
              </a:rPr>
              <a:t>“Vengeron”</a:t>
            </a:r>
          </a:p>
        </p:txBody>
      </p:sp>
    </p:spTree>
    <p:extLst>
      <p:ext uri="{BB962C8B-B14F-4D97-AF65-F5344CB8AC3E}">
        <p14:creationId xmlns:p14="http://schemas.microsoft.com/office/powerpoint/2010/main" val="2783218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C5318C-0870-AC26-CE00-39460537B085}"/>
              </a:ext>
            </a:extLst>
          </p:cNvPr>
          <p:cNvSpPr>
            <a:spLocks noGrp="1"/>
          </p:cNvSpPr>
          <p:nvPr>
            <p:ph type="title"/>
          </p:nvPr>
        </p:nvSpPr>
        <p:spPr>
          <a:xfrm>
            <a:off x="913774" y="146569"/>
            <a:ext cx="10364451" cy="1596177"/>
          </a:xfrm>
        </p:spPr>
        <p:txBody>
          <a:bodyPr>
            <a:normAutofit/>
          </a:bodyPr>
          <a:lstStyle/>
          <a:p>
            <a:r>
              <a:rPr lang="en-US" sz="2000" b="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Assumptions of the climate state and energy efficiency of buildings in 2050 (ECEEB)</a:t>
            </a:r>
            <a:endParaRPr lang="fr-FR" sz="2000" b="1" cap="none" dirty="0">
              <a:solidFill>
                <a:schemeClr val="accent1"/>
              </a:solidFill>
            </a:endParaRPr>
          </a:p>
        </p:txBody>
      </p:sp>
      <p:sp>
        <p:nvSpPr>
          <p:cNvPr id="3" name="Espace réservé du contenu 2">
            <a:extLst>
              <a:ext uri="{FF2B5EF4-FFF2-40B4-BE49-F238E27FC236}">
                <a16:creationId xmlns:a16="http://schemas.microsoft.com/office/drawing/2014/main" id="{CA02431A-5557-2A07-75ED-E86879061A5D}"/>
              </a:ext>
            </a:extLst>
          </p:cNvPr>
          <p:cNvSpPr>
            <a:spLocks noGrp="1"/>
          </p:cNvSpPr>
          <p:nvPr>
            <p:ph sz="quarter" idx="13"/>
          </p:nvPr>
        </p:nvSpPr>
        <p:spPr>
          <a:xfrm>
            <a:off x="913774" y="1243780"/>
            <a:ext cx="10363826" cy="5467651"/>
          </a:xfrm>
        </p:spPr>
        <p:txBody>
          <a:bodyPr>
            <a:normAutofit/>
          </a:bodyPr>
          <a:lstStyle/>
          <a:p>
            <a:r>
              <a:rPr lang="en-US" cap="none" dirty="0"/>
              <a:t>20% increase of the need for cooling (air conditioning), 20% reduction of room heating, + 20% Improving the building's energy production efficiency.</a:t>
            </a:r>
          </a:p>
          <a:p>
            <a:r>
              <a:rPr lang="en-US" b="1" u="sng" cap="none" dirty="0">
                <a:solidFill>
                  <a:schemeClr val="accent1"/>
                </a:solidFill>
              </a:rPr>
              <a:t>Generalized connection of washing machines and dishwashers to Domestic Hot Water (DHW), </a:t>
            </a:r>
            <a:r>
              <a:rPr lang="en-US" cap="none" dirty="0"/>
              <a:t>increase the specific DHW demand by an additional 20% (</a:t>
            </a:r>
            <a:r>
              <a:rPr lang="en-US" b="1" cap="none" dirty="0"/>
              <a:t>suppression of the water heating by Joule effect</a:t>
            </a:r>
            <a:r>
              <a:rPr lang="en-US" cap="none" dirty="0"/>
              <a:t>).</a:t>
            </a:r>
          </a:p>
          <a:p>
            <a:r>
              <a:rPr lang="en-US" cap="none" dirty="0"/>
              <a:t>40% reducing of the Heat Demand Index specific to room heating (HDI-rh), expressed in MJ/m</a:t>
            </a:r>
            <a:r>
              <a:rPr lang="en-US" cap="none" baseline="30000" dirty="0"/>
              <a:t>2</a:t>
            </a:r>
            <a:r>
              <a:rPr lang="en-US" cap="none" dirty="0"/>
              <a:t> ERS (Energy Reference Surface) =&gt; the "Mix-rh/dhw" goes from 70/30% (actual) to 55/45% (2050) =&gt; decrease by 22% the room energy density (MJ/m</a:t>
            </a:r>
            <a:r>
              <a:rPr lang="en-US" cap="none" baseline="30000" dirty="0"/>
              <a:t>2</a:t>
            </a:r>
            <a:r>
              <a:rPr lang="en-US" cap="none" dirty="0"/>
              <a:t>) of TLN’s (such as GeniLac), due to the concomitant increase in DHW demand of 20%.</a:t>
            </a:r>
          </a:p>
          <a:p>
            <a:r>
              <a:rPr lang="en-US" cap="none" dirty="0"/>
              <a:t>To maintain the overall supply of useful heat (Qu+: 250 GWh-t for GeniLac), the TLN’s will have to extend spatially in order to cover a larger urban territory (≈ 30%).</a:t>
            </a:r>
          </a:p>
          <a:p>
            <a:r>
              <a:rPr lang="en-US" cap="none" dirty="0"/>
              <a:t>Extension of the network increases the hydraulic head losses in proportion and will result in an increase in the electrical energy of the circulation pumps. </a:t>
            </a:r>
          </a:p>
          <a:p>
            <a:endParaRPr lang="en-US" cap="none" dirty="0"/>
          </a:p>
          <a:p>
            <a:endParaRPr lang="fr-FR" cap="none" dirty="0"/>
          </a:p>
        </p:txBody>
      </p:sp>
    </p:spTree>
    <p:extLst>
      <p:ext uri="{BB962C8B-B14F-4D97-AF65-F5344CB8AC3E}">
        <p14:creationId xmlns:p14="http://schemas.microsoft.com/office/powerpoint/2010/main" val="162749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B9F479-B171-4F41-861E-9E08B49FDBCE}"/>
              </a:ext>
            </a:extLst>
          </p:cNvPr>
          <p:cNvSpPr>
            <a:spLocks noGrp="1"/>
          </p:cNvSpPr>
          <p:nvPr>
            <p:ph type="title"/>
          </p:nvPr>
        </p:nvSpPr>
        <p:spPr>
          <a:xfrm>
            <a:off x="913775" y="618517"/>
            <a:ext cx="10364451" cy="2142479"/>
          </a:xfrm>
        </p:spPr>
        <p:txBody>
          <a:bodyPr>
            <a:normAutofit fontScale="90000"/>
          </a:bodyPr>
          <a:lstStyle/>
          <a:p>
            <a:r>
              <a:rPr lang="fr-FR" dirty="0">
                <a:solidFill>
                  <a:srgbClr val="0070C0"/>
                </a:solidFill>
              </a:rPr>
              <a:t>ULISSE Project</a:t>
            </a:r>
            <a:br>
              <a:rPr lang="fr-FR" dirty="0">
                <a:solidFill>
                  <a:srgbClr val="0070C0"/>
                </a:solidFill>
              </a:rPr>
            </a:br>
            <a:br>
              <a:rPr lang="fr-FR" dirty="0"/>
            </a:br>
            <a:r>
              <a:rPr lang="fr-FR" sz="2000" b="1" i="1" cap="none" dirty="0">
                <a:solidFill>
                  <a:srgbClr val="0070C0"/>
                </a:solidFill>
                <a:latin typeface="Arial" panose="020B0604020202020204" pitchFamily="34" charset="0"/>
                <a:ea typeface="Arial" panose="020B0604020202020204" pitchFamily="34" charset="0"/>
              </a:rPr>
              <a:t>Under Lake Infrastructure for thermal capture and Storage of Solar Energy</a:t>
            </a:r>
            <a:br>
              <a:rPr lang="fr-FR" sz="2000" b="1" i="1" dirty="0">
                <a:solidFill>
                  <a:srgbClr val="0070C0"/>
                </a:solidFill>
                <a:latin typeface="Arial" panose="020B0604020202020204" pitchFamily="34" charset="0"/>
                <a:ea typeface="Arial" panose="020B0604020202020204" pitchFamily="34" charset="0"/>
              </a:rPr>
            </a:br>
            <a:r>
              <a:rPr lang="fr-FR" sz="2400" cap="none" dirty="0">
                <a:solidFill>
                  <a:srgbClr val="0070C0"/>
                </a:solidFill>
              </a:rPr>
              <a:t> </a:t>
            </a:r>
            <a:br>
              <a:rPr lang="fr-FR" dirty="0">
                <a:solidFill>
                  <a:srgbClr val="0070C0"/>
                </a:solidFill>
              </a:rPr>
            </a:br>
            <a:br>
              <a:rPr lang="fr-FR" sz="2400" i="1" cap="none" dirty="0">
                <a:solidFill>
                  <a:srgbClr val="0070C0"/>
                </a:solidFill>
              </a:rPr>
            </a:br>
            <a:br>
              <a:rPr lang="fr-FR" sz="2400" i="1" cap="none" dirty="0">
                <a:solidFill>
                  <a:srgbClr val="0070C0"/>
                </a:solidFill>
              </a:rPr>
            </a:br>
            <a:endParaRPr lang="fr-FR" sz="2400" i="1" dirty="0">
              <a:solidFill>
                <a:srgbClr val="0070C0"/>
              </a:solidFill>
            </a:endParaRPr>
          </a:p>
        </p:txBody>
      </p:sp>
      <p:sp>
        <p:nvSpPr>
          <p:cNvPr id="8" name="ZoneTexte 7">
            <a:extLst>
              <a:ext uri="{FF2B5EF4-FFF2-40B4-BE49-F238E27FC236}">
                <a16:creationId xmlns:a16="http://schemas.microsoft.com/office/drawing/2014/main" id="{67AA4B86-9885-C7F6-E9BD-4B9E461654BF}"/>
              </a:ext>
            </a:extLst>
          </p:cNvPr>
          <p:cNvSpPr txBox="1"/>
          <p:nvPr/>
        </p:nvSpPr>
        <p:spPr>
          <a:xfrm>
            <a:off x="1124542" y="2317351"/>
            <a:ext cx="9717206" cy="3785652"/>
          </a:xfrm>
          <a:prstGeom prst="rect">
            <a:avLst/>
          </a:prstGeom>
          <a:noFill/>
        </p:spPr>
        <p:txBody>
          <a:bodyPr wrap="square">
            <a:spAutoFit/>
          </a:bodyPr>
          <a:lstStyle/>
          <a:p>
            <a:r>
              <a:rPr lang="en-GB" sz="1600" b="1" dirty="0"/>
              <a:t>Author:</a:t>
            </a:r>
            <a:r>
              <a:rPr lang="en-GB" sz="1600" dirty="0"/>
              <a:t> William van Sprolant, CvS énergies sàrl, </a:t>
            </a:r>
            <a:r>
              <a:rPr lang="en-GB" sz="1600" dirty="0">
                <a:hlinkClick r:id="rId2"/>
              </a:rPr>
              <a:t>cvs-energies@mecacerf.ch</a:t>
            </a:r>
            <a:endParaRPr lang="en-GB" sz="1600" dirty="0"/>
          </a:p>
          <a:p>
            <a:endParaRPr lang="en-GB" sz="1600" dirty="0"/>
          </a:p>
          <a:p>
            <a:r>
              <a:rPr lang="en-GB" sz="1600" b="1" dirty="0"/>
              <a:t>Contributions of the host institution:</a:t>
            </a:r>
            <a:r>
              <a:rPr lang="en-GB" sz="1600" dirty="0"/>
              <a:t> HEPIA (alphabetical order):</a:t>
            </a:r>
          </a:p>
          <a:p>
            <a:r>
              <a:rPr lang="en-GB" sz="1600" dirty="0"/>
              <a:t>Alain Dubois, Reto Camponovo, Daniel Bello Mendes, Jean-François Rubin, Peter Gallinelli, Jeremy Olivier, Roland </a:t>
            </a:r>
            <a:r>
              <a:rPr lang="en-GB" sz="1600" dirty="0" err="1"/>
              <a:t>Rozsnyo</a:t>
            </a:r>
            <a:r>
              <a:rPr lang="en-GB" sz="1600" dirty="0"/>
              <a:t>, Gilles </a:t>
            </a:r>
            <a:r>
              <a:rPr lang="en-GB" sz="1600" dirty="0" err="1"/>
              <a:t>Trisconne</a:t>
            </a:r>
            <a:r>
              <a:rPr lang="en-GB" sz="1600" dirty="0"/>
              <a:t>, </a:t>
            </a:r>
            <a:r>
              <a:rPr lang="en-GB" sz="1600" dirty="0" err="1"/>
              <a:t>Zsolt</a:t>
            </a:r>
            <a:r>
              <a:rPr lang="en-GB" sz="1600" dirty="0"/>
              <a:t> </a:t>
            </a:r>
            <a:r>
              <a:rPr lang="en-GB" sz="1600" dirty="0" err="1"/>
              <a:t>Vecsernyes</a:t>
            </a:r>
            <a:r>
              <a:rPr lang="en-GB" sz="1600" dirty="0"/>
              <a:t> </a:t>
            </a:r>
            <a:r>
              <a:rPr lang="en-GB" sz="1600" dirty="0">
                <a:hlinkClick r:id="rId3"/>
              </a:rPr>
              <a:t>https://www.hesge.ch/hepia/annuaire</a:t>
            </a:r>
            <a:endParaRPr lang="en-GB" sz="1600" dirty="0"/>
          </a:p>
          <a:p>
            <a:endParaRPr lang="en-GB" sz="1600" dirty="0"/>
          </a:p>
          <a:p>
            <a:r>
              <a:rPr lang="en-GB" sz="1600" b="1" dirty="0">
                <a:latin typeface="Calibri" panose="020F0502020204030204" pitchFamily="34" charset="0"/>
                <a:ea typeface="Calibri" panose="020F0502020204030204" pitchFamily="34" charset="0"/>
                <a:cs typeface="Times New Roman" panose="02020603050405020304" pitchFamily="18" charset="0"/>
              </a:rPr>
              <a:t>Project start</a:t>
            </a:r>
            <a:r>
              <a:rPr lang="en-GB" sz="1600" b="1" dirty="0">
                <a:latin typeface="Calibri" panose="020F0502020204030204" pitchFamily="34" charset="0"/>
                <a:ea typeface="Calibri" panose="020F0502020204030204" pitchFamily="34" charset="0"/>
              </a:rPr>
              <a:t> –</a:t>
            </a:r>
            <a:r>
              <a:rPr lang="en-GB" sz="1600" b="1" dirty="0">
                <a:latin typeface="Calibri" panose="020F0502020204030204" pitchFamily="34" charset="0"/>
                <a:ea typeface="Calibri" panose="020F0502020204030204" pitchFamily="34" charset="0"/>
                <a:cs typeface="Times New Roman" panose="02020603050405020304" pitchFamily="18" charset="0"/>
              </a:rPr>
              <a:t> end: </a:t>
            </a:r>
            <a:r>
              <a:rPr lang="en-GB" sz="1600" dirty="0">
                <a:latin typeface="Calibri" panose="020F0502020204030204" pitchFamily="34" charset="0"/>
                <a:ea typeface="Calibri" panose="020F0502020204030204" pitchFamily="34" charset="0"/>
                <a:cs typeface="Times New Roman" panose="02020603050405020304" pitchFamily="18" charset="0"/>
              </a:rPr>
              <a:t>09.2021</a:t>
            </a:r>
            <a:r>
              <a:rPr lang="en-GB" sz="1600" b="1" dirty="0">
                <a:latin typeface="Calibri" panose="020F0502020204030204" pitchFamily="34" charset="0"/>
                <a:ea typeface="Calibri" panose="020F0502020204030204" pitchFamily="34" charset="0"/>
                <a:cs typeface="Times New Roman" panose="02020603050405020304" pitchFamily="18" charset="0"/>
              </a:rPr>
              <a:t> </a:t>
            </a:r>
            <a:r>
              <a:rPr lang="en-GB" sz="1600" b="1" dirty="0">
                <a:latin typeface="Calibri" panose="020F0502020204030204" pitchFamily="34" charset="0"/>
                <a:ea typeface="Calibri" panose="020F0502020204030204" pitchFamily="34" charset="0"/>
              </a:rPr>
              <a:t>–</a:t>
            </a:r>
            <a:r>
              <a:rPr lang="en-GB" sz="1600" b="1" dirty="0">
                <a:latin typeface="Calibri" panose="020F0502020204030204" pitchFamily="34" charset="0"/>
                <a:ea typeface="Calibri" panose="020F0502020204030204" pitchFamily="34" charset="0"/>
                <a:cs typeface="Times New Roman" panose="02020603050405020304" pitchFamily="18" charset="0"/>
              </a:rPr>
              <a:t> </a:t>
            </a:r>
            <a:r>
              <a:rPr lang="en-GB" sz="1600" dirty="0">
                <a:latin typeface="Calibri" panose="020F0502020204030204" pitchFamily="34" charset="0"/>
                <a:ea typeface="Calibri" panose="020F0502020204030204" pitchFamily="34" charset="0"/>
                <a:cs typeface="Times New Roman" panose="02020603050405020304" pitchFamily="18" charset="0"/>
              </a:rPr>
              <a:t>05.2023</a:t>
            </a:r>
            <a:endParaRPr lang="en-GB" sz="1600" dirty="0"/>
          </a:p>
          <a:p>
            <a:endParaRPr lang="en-GB" sz="1600" dirty="0"/>
          </a:p>
          <a:p>
            <a:r>
              <a:rPr lang="en-GB" sz="1600" b="1" dirty="0"/>
              <a:t>SFOE project coordination</a:t>
            </a:r>
            <a:r>
              <a:rPr lang="en-GB" sz="1600" dirty="0"/>
              <a:t>: </a:t>
            </a:r>
          </a:p>
          <a:p>
            <a:r>
              <a:rPr lang="en-GB" sz="1600" dirty="0"/>
              <a:t>Laura Ding, </a:t>
            </a:r>
            <a:r>
              <a:rPr lang="en-GB" sz="1600" dirty="0">
                <a:hlinkClick r:id="rId4"/>
              </a:rPr>
              <a:t>laura.ding@bfe.admin.ch</a:t>
            </a:r>
            <a:endParaRPr lang="en-GB" sz="1600" dirty="0"/>
          </a:p>
          <a:p>
            <a:endParaRPr lang="en-GB" sz="1600" dirty="0"/>
          </a:p>
          <a:p>
            <a:r>
              <a:rPr lang="en-GB" sz="1600" b="1" dirty="0"/>
              <a:t>SFOE contract number</a:t>
            </a:r>
            <a:r>
              <a:rPr lang="en-GB" sz="1600" dirty="0"/>
              <a:t>: SI/502277-01</a:t>
            </a:r>
          </a:p>
          <a:p>
            <a:endParaRPr lang="en-GB" sz="1600" dirty="0"/>
          </a:p>
          <a:p>
            <a:endParaRPr lang="en-GB" sz="1600" dirty="0"/>
          </a:p>
          <a:p>
            <a:r>
              <a:rPr lang="en-GB" sz="1600" b="1" dirty="0">
                <a:solidFill>
                  <a:schemeClr val="accent1"/>
                </a:solidFill>
              </a:rPr>
              <a:t>The author bears the entire responsibility for the content of this report and for the conclusions drawn therefrom. </a:t>
            </a:r>
          </a:p>
        </p:txBody>
      </p:sp>
    </p:spTree>
    <p:extLst>
      <p:ext uri="{BB962C8B-B14F-4D97-AF65-F5344CB8AC3E}">
        <p14:creationId xmlns:p14="http://schemas.microsoft.com/office/powerpoint/2010/main" val="4023596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94352-021C-F380-489E-8A1BB9D3C993}"/>
              </a:ext>
            </a:extLst>
          </p:cNvPr>
          <p:cNvSpPr>
            <a:spLocks noGrp="1"/>
          </p:cNvSpPr>
          <p:nvPr>
            <p:ph type="title"/>
          </p:nvPr>
        </p:nvSpPr>
        <p:spPr>
          <a:xfrm>
            <a:off x="913775" y="618517"/>
            <a:ext cx="10672535" cy="1596177"/>
          </a:xfrm>
        </p:spPr>
        <p:txBody>
          <a:bodyPr>
            <a:normAutofit/>
          </a:bodyPr>
          <a:lstStyle/>
          <a:p>
            <a:r>
              <a:rPr lang="en-GB" sz="2400" cap="none" dirty="0">
                <a:solidFill>
                  <a:schemeClr val="accent1"/>
                </a:solidFill>
              </a:rPr>
              <a:t>Performance (COP) of the Heat Pumps &amp; Circulation Pumps, depending on</a:t>
            </a:r>
            <a:br>
              <a:rPr lang="en-GB" sz="2400" cap="none" dirty="0">
                <a:solidFill>
                  <a:schemeClr val="accent1"/>
                </a:solidFill>
              </a:rPr>
            </a:br>
            <a:r>
              <a:rPr lang="en-GB" sz="2400" cap="none" dirty="0">
                <a:solidFill>
                  <a:schemeClr val="accent1"/>
                </a:solidFill>
              </a:rPr>
              <a:t>lake-water and end-uses temperatures (Heating + Domestic Hot Water)</a:t>
            </a:r>
          </a:p>
        </p:txBody>
      </p:sp>
      <p:pic>
        <p:nvPicPr>
          <p:cNvPr id="7" name="Espace réservé du contenu 6">
            <a:extLst>
              <a:ext uri="{FF2B5EF4-FFF2-40B4-BE49-F238E27FC236}">
                <a16:creationId xmlns:a16="http://schemas.microsoft.com/office/drawing/2014/main" id="{0A19D9E4-4BC6-BB5F-67B9-BB6934AFFCAD}"/>
              </a:ext>
            </a:extLst>
          </p:cNvPr>
          <p:cNvPicPr>
            <a:picLocks noGrp="1" noChangeAspect="1"/>
          </p:cNvPicPr>
          <p:nvPr>
            <p:ph sz="quarter" idx="13"/>
          </p:nvPr>
        </p:nvPicPr>
        <p:blipFill>
          <a:blip r:embed="rId2"/>
          <a:stretch>
            <a:fillRect/>
          </a:stretch>
        </p:blipFill>
        <p:spPr>
          <a:xfrm>
            <a:off x="605691" y="2430021"/>
            <a:ext cx="10672535" cy="3019464"/>
          </a:xfrm>
          <a:prstGeom prst="rect">
            <a:avLst/>
          </a:prstGeom>
        </p:spPr>
      </p:pic>
      <p:pic>
        <p:nvPicPr>
          <p:cNvPr id="5" name="Image 4">
            <a:extLst>
              <a:ext uri="{FF2B5EF4-FFF2-40B4-BE49-F238E27FC236}">
                <a16:creationId xmlns:a16="http://schemas.microsoft.com/office/drawing/2014/main" id="{86C70B10-B6AD-E4CA-2941-A32284DFD4CA}"/>
              </a:ext>
            </a:extLst>
          </p:cNvPr>
          <p:cNvPicPr>
            <a:picLocks noChangeAspect="1"/>
          </p:cNvPicPr>
          <p:nvPr/>
        </p:nvPicPr>
        <p:blipFill>
          <a:blip r:embed="rId3"/>
          <a:stretch>
            <a:fillRect/>
          </a:stretch>
        </p:blipFill>
        <p:spPr>
          <a:xfrm>
            <a:off x="6780348" y="2076261"/>
            <a:ext cx="2070260" cy="986127"/>
          </a:xfrm>
          <a:prstGeom prst="rect">
            <a:avLst/>
          </a:prstGeom>
        </p:spPr>
      </p:pic>
      <p:sp>
        <p:nvSpPr>
          <p:cNvPr id="9" name="ZoneTexte 8">
            <a:extLst>
              <a:ext uri="{FF2B5EF4-FFF2-40B4-BE49-F238E27FC236}">
                <a16:creationId xmlns:a16="http://schemas.microsoft.com/office/drawing/2014/main" id="{AEC8BFB9-8DE4-F726-5F4A-F87AB91BA06E}"/>
              </a:ext>
            </a:extLst>
          </p:cNvPr>
          <p:cNvSpPr txBox="1"/>
          <p:nvPr/>
        </p:nvSpPr>
        <p:spPr>
          <a:xfrm>
            <a:off x="1405187" y="5480146"/>
            <a:ext cx="9639802" cy="923330"/>
          </a:xfrm>
          <a:prstGeom prst="rect">
            <a:avLst/>
          </a:prstGeom>
          <a:noFill/>
        </p:spPr>
        <p:txBody>
          <a:bodyPr wrap="square">
            <a:spAutoFit/>
          </a:bodyPr>
          <a:lstStyle/>
          <a:p>
            <a:r>
              <a:rPr lang="en-GB" dirty="0"/>
              <a:t>Example of WATER/WATER Type Heat Pump TRANE RTSF 110 (source: SIG)</a:t>
            </a:r>
          </a:p>
          <a:p>
            <a:r>
              <a:rPr lang="en-GB" dirty="0"/>
              <a:t>The COP includes the water circulation pumps through the condenser and evaporator heat exchangers, </a:t>
            </a:r>
            <a:r>
              <a:rPr lang="en-GB" b="1" dirty="0"/>
              <a:t>but not the Main Pumping Station of the Vengeron </a:t>
            </a:r>
            <a:r>
              <a:rPr lang="en-GB" dirty="0"/>
              <a:t>!</a:t>
            </a:r>
          </a:p>
        </p:txBody>
      </p:sp>
    </p:spTree>
    <p:extLst>
      <p:ext uri="{BB962C8B-B14F-4D97-AF65-F5344CB8AC3E}">
        <p14:creationId xmlns:p14="http://schemas.microsoft.com/office/powerpoint/2010/main" val="274627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F3D050-1C39-837B-991D-DE7835DFA809}"/>
              </a:ext>
            </a:extLst>
          </p:cNvPr>
          <p:cNvSpPr>
            <a:spLocks noGrp="1"/>
          </p:cNvSpPr>
          <p:nvPr>
            <p:ph type="title"/>
          </p:nvPr>
        </p:nvSpPr>
        <p:spPr>
          <a:xfrm>
            <a:off x="1022060" y="554922"/>
            <a:ext cx="10364451" cy="1596177"/>
          </a:xfrm>
        </p:spPr>
        <p:txBody>
          <a:bodyPr>
            <a:normAutofit/>
          </a:bodyPr>
          <a:lstStyle/>
          <a:p>
            <a:r>
              <a:rPr lang="en-GB" sz="2800" cap="none"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Extrapolation of the COP performance of the heat pumps</a:t>
            </a:r>
            <a:br>
              <a:rPr lang="en-GB" sz="2800" cap="none"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br>
            <a:r>
              <a:rPr lang="en-GB" sz="2800" cap="none"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 function of the excursion of the lake water temperature by ULISSE</a:t>
            </a:r>
            <a:endParaRPr lang="fr-FR" sz="2800" cap="none" dirty="0"/>
          </a:p>
        </p:txBody>
      </p:sp>
      <p:pic>
        <p:nvPicPr>
          <p:cNvPr id="4" name="Espace réservé du contenu 3">
            <a:extLst>
              <a:ext uri="{FF2B5EF4-FFF2-40B4-BE49-F238E27FC236}">
                <a16:creationId xmlns:a16="http://schemas.microsoft.com/office/drawing/2014/main" id="{F966F6F3-9ABD-409F-885E-A945BE6B79EF}"/>
              </a:ext>
            </a:extLst>
          </p:cNvPr>
          <p:cNvPicPr>
            <a:picLocks noGrp="1" noChangeAspect="1"/>
          </p:cNvPicPr>
          <p:nvPr>
            <p:ph sz="quarter" idx="13"/>
          </p:nvPr>
        </p:nvPicPr>
        <p:blipFill>
          <a:blip r:embed="rId2"/>
          <a:stretch>
            <a:fillRect/>
          </a:stretch>
        </p:blipFill>
        <p:spPr>
          <a:xfrm>
            <a:off x="2476246" y="2508477"/>
            <a:ext cx="7239508" cy="3333983"/>
          </a:xfrm>
          <a:prstGeom prst="rect">
            <a:avLst/>
          </a:prstGeom>
        </p:spPr>
      </p:pic>
      <p:pic>
        <p:nvPicPr>
          <p:cNvPr id="6" name="Image 5">
            <a:extLst>
              <a:ext uri="{FF2B5EF4-FFF2-40B4-BE49-F238E27FC236}">
                <a16:creationId xmlns:a16="http://schemas.microsoft.com/office/drawing/2014/main" id="{22512374-868A-B15A-7470-F377E95FECF8}"/>
              </a:ext>
            </a:extLst>
          </p:cNvPr>
          <p:cNvPicPr>
            <a:picLocks noChangeAspect="1"/>
          </p:cNvPicPr>
          <p:nvPr/>
        </p:nvPicPr>
        <p:blipFill>
          <a:blip r:embed="rId3"/>
          <a:stretch>
            <a:fillRect/>
          </a:stretch>
        </p:blipFill>
        <p:spPr>
          <a:xfrm>
            <a:off x="3743157" y="2937585"/>
            <a:ext cx="3439698" cy="2356328"/>
          </a:xfrm>
          <a:prstGeom prst="rect">
            <a:avLst/>
          </a:prstGeom>
        </p:spPr>
      </p:pic>
      <p:grpSp>
        <p:nvGrpSpPr>
          <p:cNvPr id="5" name="Groupe 4">
            <a:extLst>
              <a:ext uri="{FF2B5EF4-FFF2-40B4-BE49-F238E27FC236}">
                <a16:creationId xmlns:a16="http://schemas.microsoft.com/office/drawing/2014/main" id="{42FD7A5D-2756-2726-CB67-55AA328D04BC}"/>
              </a:ext>
            </a:extLst>
          </p:cNvPr>
          <p:cNvGrpSpPr/>
          <p:nvPr/>
        </p:nvGrpSpPr>
        <p:grpSpPr>
          <a:xfrm>
            <a:off x="7163431" y="4616132"/>
            <a:ext cx="2598464" cy="1075722"/>
            <a:chOff x="7163431" y="4616132"/>
            <a:chExt cx="2598464" cy="1075722"/>
          </a:xfrm>
        </p:grpSpPr>
        <p:grpSp>
          <p:nvGrpSpPr>
            <p:cNvPr id="21" name="Groupe 20">
              <a:extLst>
                <a:ext uri="{FF2B5EF4-FFF2-40B4-BE49-F238E27FC236}">
                  <a16:creationId xmlns:a16="http://schemas.microsoft.com/office/drawing/2014/main" id="{382599E4-9486-228D-40BC-B3626A0201FB}"/>
                </a:ext>
              </a:extLst>
            </p:cNvPr>
            <p:cNvGrpSpPr/>
            <p:nvPr/>
          </p:nvGrpSpPr>
          <p:grpSpPr>
            <a:xfrm>
              <a:off x="7295215" y="5329437"/>
              <a:ext cx="2333642" cy="112027"/>
              <a:chOff x="7295215" y="5285316"/>
              <a:chExt cx="2333642" cy="112027"/>
            </a:xfrm>
          </p:grpSpPr>
          <p:sp>
            <p:nvSpPr>
              <p:cNvPr id="11" name="Parenthèse ouvrante 10">
                <a:extLst>
                  <a:ext uri="{FF2B5EF4-FFF2-40B4-BE49-F238E27FC236}">
                    <a16:creationId xmlns:a16="http://schemas.microsoft.com/office/drawing/2014/main" id="{5465575A-704E-44F0-E412-6768B130A378}"/>
                  </a:ext>
                </a:extLst>
              </p:cNvPr>
              <p:cNvSpPr/>
              <p:nvPr/>
            </p:nvSpPr>
            <p:spPr>
              <a:xfrm rot="5400000">
                <a:off x="7478095" y="5111051"/>
                <a:ext cx="99383" cy="465143"/>
              </a:xfrm>
              <a:prstGeom prst="leftBracket">
                <a:avLst>
                  <a:gd name="adj" fmla="val 63473"/>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Parenthèse ouvrante 11">
                <a:extLst>
                  <a:ext uri="{FF2B5EF4-FFF2-40B4-BE49-F238E27FC236}">
                    <a16:creationId xmlns:a16="http://schemas.microsoft.com/office/drawing/2014/main" id="{35F6AC9B-1B9A-904D-576D-851A5642D6A5}"/>
                  </a:ext>
                </a:extLst>
              </p:cNvPr>
              <p:cNvSpPr/>
              <p:nvPr/>
            </p:nvSpPr>
            <p:spPr>
              <a:xfrm rot="5400000">
                <a:off x="7943238" y="5102436"/>
                <a:ext cx="99383" cy="465143"/>
              </a:xfrm>
              <a:prstGeom prst="leftBracket">
                <a:avLst>
                  <a:gd name="adj" fmla="val 63473"/>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Parenthèse ouvrante 12">
                <a:extLst>
                  <a:ext uri="{FF2B5EF4-FFF2-40B4-BE49-F238E27FC236}">
                    <a16:creationId xmlns:a16="http://schemas.microsoft.com/office/drawing/2014/main" id="{EC8E44DE-3817-AB9C-E188-449E5FF4FCBB}"/>
                  </a:ext>
                </a:extLst>
              </p:cNvPr>
              <p:cNvSpPr/>
              <p:nvPr/>
            </p:nvSpPr>
            <p:spPr>
              <a:xfrm rot="5400000">
                <a:off x="8408382" y="5111050"/>
                <a:ext cx="99383" cy="465143"/>
              </a:xfrm>
              <a:prstGeom prst="leftBracket">
                <a:avLst>
                  <a:gd name="adj" fmla="val 63473"/>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Parenthèse ouvrante 13">
                <a:extLst>
                  <a:ext uri="{FF2B5EF4-FFF2-40B4-BE49-F238E27FC236}">
                    <a16:creationId xmlns:a16="http://schemas.microsoft.com/office/drawing/2014/main" id="{978CAA84-F5D0-186E-3AB0-4253535EE829}"/>
                  </a:ext>
                </a:extLst>
              </p:cNvPr>
              <p:cNvSpPr/>
              <p:nvPr/>
            </p:nvSpPr>
            <p:spPr>
              <a:xfrm rot="5400000">
                <a:off x="8877488" y="5115080"/>
                <a:ext cx="99383" cy="465143"/>
              </a:xfrm>
              <a:prstGeom prst="leftBracket">
                <a:avLst>
                  <a:gd name="adj" fmla="val 63473"/>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Parenthèse ouvrante 14">
                <a:extLst>
                  <a:ext uri="{FF2B5EF4-FFF2-40B4-BE49-F238E27FC236}">
                    <a16:creationId xmlns:a16="http://schemas.microsoft.com/office/drawing/2014/main" id="{FC7851B1-72CF-5900-A4FB-5D039F128B06}"/>
                  </a:ext>
                </a:extLst>
              </p:cNvPr>
              <p:cNvSpPr/>
              <p:nvPr/>
            </p:nvSpPr>
            <p:spPr>
              <a:xfrm rot="5400000">
                <a:off x="9346594" y="5115080"/>
                <a:ext cx="99383" cy="465143"/>
              </a:xfrm>
              <a:prstGeom prst="leftBracket">
                <a:avLst>
                  <a:gd name="adj" fmla="val 63473"/>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6" name="ZoneTexte 15">
              <a:extLst>
                <a:ext uri="{FF2B5EF4-FFF2-40B4-BE49-F238E27FC236}">
                  <a16:creationId xmlns:a16="http://schemas.microsoft.com/office/drawing/2014/main" id="{A504D4A0-8540-7A2C-BFF1-7DC5F1968ABE}"/>
                </a:ext>
              </a:extLst>
            </p:cNvPr>
            <p:cNvSpPr txBox="1"/>
            <p:nvPr/>
          </p:nvSpPr>
          <p:spPr>
            <a:xfrm>
              <a:off x="7361630" y="5406932"/>
              <a:ext cx="354584" cy="276999"/>
            </a:xfrm>
            <a:prstGeom prst="rect">
              <a:avLst/>
            </a:prstGeom>
            <a:noFill/>
          </p:spPr>
          <p:txBody>
            <a:bodyPr wrap="none" rtlCol="0">
              <a:spAutoFit/>
            </a:bodyPr>
            <a:lstStyle/>
            <a:p>
              <a:r>
                <a:rPr lang="fr-FR" sz="1200" dirty="0"/>
                <a:t>21</a:t>
              </a:r>
            </a:p>
          </p:txBody>
        </p:sp>
        <p:sp>
          <p:nvSpPr>
            <p:cNvPr id="17" name="ZoneTexte 16">
              <a:extLst>
                <a:ext uri="{FF2B5EF4-FFF2-40B4-BE49-F238E27FC236}">
                  <a16:creationId xmlns:a16="http://schemas.microsoft.com/office/drawing/2014/main" id="{C84A1D4B-FFE4-D190-7F0A-C047A1006441}"/>
                </a:ext>
              </a:extLst>
            </p:cNvPr>
            <p:cNvSpPr txBox="1"/>
            <p:nvPr/>
          </p:nvSpPr>
          <p:spPr>
            <a:xfrm>
              <a:off x="7805758" y="5414855"/>
              <a:ext cx="354584" cy="276999"/>
            </a:xfrm>
            <a:prstGeom prst="rect">
              <a:avLst/>
            </a:prstGeom>
            <a:noFill/>
          </p:spPr>
          <p:txBody>
            <a:bodyPr wrap="none" rtlCol="0">
              <a:spAutoFit/>
            </a:bodyPr>
            <a:lstStyle/>
            <a:p>
              <a:r>
                <a:rPr lang="fr-FR" sz="1200" dirty="0"/>
                <a:t>22</a:t>
              </a:r>
            </a:p>
          </p:txBody>
        </p:sp>
        <p:sp>
          <p:nvSpPr>
            <p:cNvPr id="18" name="ZoneTexte 17">
              <a:extLst>
                <a:ext uri="{FF2B5EF4-FFF2-40B4-BE49-F238E27FC236}">
                  <a16:creationId xmlns:a16="http://schemas.microsoft.com/office/drawing/2014/main" id="{5C632755-DA51-88BB-2DC8-8C372DA77BD3}"/>
                </a:ext>
              </a:extLst>
            </p:cNvPr>
            <p:cNvSpPr txBox="1"/>
            <p:nvPr/>
          </p:nvSpPr>
          <p:spPr>
            <a:xfrm>
              <a:off x="8289568" y="5409234"/>
              <a:ext cx="354584" cy="276999"/>
            </a:xfrm>
            <a:prstGeom prst="rect">
              <a:avLst/>
            </a:prstGeom>
            <a:noFill/>
          </p:spPr>
          <p:txBody>
            <a:bodyPr wrap="none" rtlCol="0">
              <a:spAutoFit/>
            </a:bodyPr>
            <a:lstStyle/>
            <a:p>
              <a:r>
                <a:rPr lang="fr-FR" sz="1200" dirty="0"/>
                <a:t>23</a:t>
              </a:r>
            </a:p>
          </p:txBody>
        </p:sp>
        <p:sp>
          <p:nvSpPr>
            <p:cNvPr id="19" name="ZoneTexte 18">
              <a:extLst>
                <a:ext uri="{FF2B5EF4-FFF2-40B4-BE49-F238E27FC236}">
                  <a16:creationId xmlns:a16="http://schemas.microsoft.com/office/drawing/2014/main" id="{D92DC802-453D-B2EF-14CB-AC519F5950C2}"/>
                </a:ext>
              </a:extLst>
            </p:cNvPr>
            <p:cNvSpPr txBox="1"/>
            <p:nvPr/>
          </p:nvSpPr>
          <p:spPr>
            <a:xfrm>
              <a:off x="8756284" y="5409234"/>
              <a:ext cx="354584" cy="276999"/>
            </a:xfrm>
            <a:prstGeom prst="rect">
              <a:avLst/>
            </a:prstGeom>
            <a:noFill/>
          </p:spPr>
          <p:txBody>
            <a:bodyPr wrap="none" rtlCol="0">
              <a:spAutoFit/>
            </a:bodyPr>
            <a:lstStyle/>
            <a:p>
              <a:r>
                <a:rPr lang="fr-FR" sz="1200" dirty="0"/>
                <a:t>24</a:t>
              </a:r>
            </a:p>
          </p:txBody>
        </p:sp>
        <p:sp>
          <p:nvSpPr>
            <p:cNvPr id="8" name="ZoneTexte 7">
              <a:extLst>
                <a:ext uri="{FF2B5EF4-FFF2-40B4-BE49-F238E27FC236}">
                  <a16:creationId xmlns:a16="http://schemas.microsoft.com/office/drawing/2014/main" id="{39FD066B-E021-800A-6A7B-683506E97AA6}"/>
                </a:ext>
              </a:extLst>
            </p:cNvPr>
            <p:cNvSpPr txBox="1"/>
            <p:nvPr/>
          </p:nvSpPr>
          <p:spPr>
            <a:xfrm>
              <a:off x="9173748" y="5406932"/>
              <a:ext cx="528181" cy="276999"/>
            </a:xfrm>
            <a:prstGeom prst="rect">
              <a:avLst/>
            </a:prstGeom>
            <a:noFill/>
          </p:spPr>
          <p:txBody>
            <a:bodyPr wrap="square" rtlCol="0">
              <a:spAutoFit/>
            </a:bodyPr>
            <a:lstStyle/>
            <a:p>
              <a:r>
                <a:rPr lang="fr-FR" sz="1200" b="1" dirty="0">
                  <a:solidFill>
                    <a:srgbClr val="FF0000"/>
                  </a:solidFill>
                </a:rPr>
                <a:t>25˚C</a:t>
              </a:r>
            </a:p>
          </p:txBody>
        </p:sp>
        <p:sp>
          <p:nvSpPr>
            <p:cNvPr id="10" name="ZoneTexte 9">
              <a:extLst>
                <a:ext uri="{FF2B5EF4-FFF2-40B4-BE49-F238E27FC236}">
                  <a16:creationId xmlns:a16="http://schemas.microsoft.com/office/drawing/2014/main" id="{65F6A3D5-16A7-9CB1-43D0-6576E12BD503}"/>
                </a:ext>
              </a:extLst>
            </p:cNvPr>
            <p:cNvSpPr txBox="1"/>
            <p:nvPr/>
          </p:nvSpPr>
          <p:spPr>
            <a:xfrm>
              <a:off x="8092463" y="4616132"/>
              <a:ext cx="1669432" cy="646331"/>
            </a:xfrm>
            <a:prstGeom prst="rect">
              <a:avLst/>
            </a:prstGeom>
            <a:noFill/>
          </p:spPr>
          <p:txBody>
            <a:bodyPr wrap="none" rtlCol="0">
              <a:spAutoFit/>
            </a:bodyPr>
            <a:lstStyle/>
            <a:p>
              <a:pPr algn="ctr"/>
              <a:r>
                <a:rPr lang="en-GB" sz="1200" dirty="0">
                  <a:solidFill>
                    <a:srgbClr val="FF0000"/>
                  </a:solidFill>
                </a:rPr>
                <a:t>Lake Léman upper layer</a:t>
              </a:r>
            </a:p>
            <a:p>
              <a:pPr algn="ctr"/>
              <a:r>
                <a:rPr lang="en-GB" sz="1200" dirty="0">
                  <a:solidFill>
                    <a:srgbClr val="FF0000"/>
                  </a:solidFill>
                </a:rPr>
                <a:t>25˚C August 2023 !</a:t>
              </a:r>
            </a:p>
            <a:p>
              <a:pPr algn="ctr"/>
              <a:r>
                <a:rPr lang="en-GB" sz="1200" dirty="0">
                  <a:solidFill>
                    <a:srgbClr val="FF0000"/>
                  </a:solidFill>
                </a:rPr>
                <a:t>(How much in 2050 ?) </a:t>
              </a:r>
            </a:p>
          </p:txBody>
        </p:sp>
        <p:sp>
          <p:nvSpPr>
            <p:cNvPr id="22" name="Flèche : droite à entaille 21">
              <a:extLst>
                <a:ext uri="{FF2B5EF4-FFF2-40B4-BE49-F238E27FC236}">
                  <a16:creationId xmlns:a16="http://schemas.microsoft.com/office/drawing/2014/main" id="{6AB23004-FA27-C997-3935-C655408850D0}"/>
                </a:ext>
              </a:extLst>
            </p:cNvPr>
            <p:cNvSpPr/>
            <p:nvPr/>
          </p:nvSpPr>
          <p:spPr>
            <a:xfrm>
              <a:off x="7163431" y="4819410"/>
              <a:ext cx="725064" cy="329125"/>
            </a:xfrm>
            <a:prstGeom prst="notchedRightArrow">
              <a:avLst/>
            </a:prstGeom>
            <a:solidFill>
              <a:schemeClr val="accent4">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162836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A11D88-C752-D62D-84AD-E2560CE89A14}"/>
              </a:ext>
            </a:extLst>
          </p:cNvPr>
          <p:cNvSpPr>
            <a:spLocks noGrp="1"/>
          </p:cNvSpPr>
          <p:nvPr>
            <p:ph type="title"/>
          </p:nvPr>
        </p:nvSpPr>
        <p:spPr>
          <a:xfrm>
            <a:off x="913775" y="618518"/>
            <a:ext cx="10364451" cy="734004"/>
          </a:xfrm>
        </p:spPr>
        <p:txBody>
          <a:bodyPr>
            <a:normAutofit fontScale="90000"/>
          </a:bodyPr>
          <a:lstStyle/>
          <a:p>
            <a:r>
              <a:rPr lang="en-US" sz="2400" cap="none" dirty="0">
                <a:solidFill>
                  <a:schemeClr val="accent1"/>
                </a:solidFill>
              </a:rPr>
              <a:t>Water and Energy flows for GeniLac heat pumps in winter (ECEEB-Actual)</a:t>
            </a:r>
            <a:br>
              <a:rPr lang="en-US" sz="2400" cap="none" dirty="0">
                <a:solidFill>
                  <a:schemeClr val="accent1"/>
                </a:solidFill>
              </a:rPr>
            </a:br>
            <a:r>
              <a:rPr lang="en-US" sz="2400" cap="none" dirty="0">
                <a:solidFill>
                  <a:schemeClr val="accent1"/>
                </a:solidFill>
              </a:rPr>
              <a:t>(ULISSE only, without CORSAIRE free heating)</a:t>
            </a:r>
            <a:endParaRPr lang="fr-FR" sz="2400" cap="none" dirty="0">
              <a:solidFill>
                <a:schemeClr val="accent1"/>
              </a:solidFill>
            </a:endParaRPr>
          </a:p>
        </p:txBody>
      </p:sp>
      <p:pic>
        <p:nvPicPr>
          <p:cNvPr id="4" name="Espace réservé du contenu 3">
            <a:extLst>
              <a:ext uri="{FF2B5EF4-FFF2-40B4-BE49-F238E27FC236}">
                <a16:creationId xmlns:a16="http://schemas.microsoft.com/office/drawing/2014/main" id="{E5E45992-B305-4FE1-1F10-1F302904A89B}"/>
              </a:ext>
            </a:extLst>
          </p:cNvPr>
          <p:cNvPicPr>
            <a:picLocks noGrp="1" noChangeAspect="1"/>
          </p:cNvPicPr>
          <p:nvPr>
            <p:ph sz="quarter" idx="13"/>
          </p:nvPr>
        </p:nvPicPr>
        <p:blipFill>
          <a:blip r:embed="rId2"/>
          <a:stretch>
            <a:fillRect/>
          </a:stretch>
        </p:blipFill>
        <p:spPr>
          <a:xfrm>
            <a:off x="2019431" y="1352522"/>
            <a:ext cx="8153137" cy="2964777"/>
          </a:xfrm>
          <a:prstGeom prst="rect">
            <a:avLst/>
          </a:prstGeom>
        </p:spPr>
      </p:pic>
      <p:pic>
        <p:nvPicPr>
          <p:cNvPr id="3" name="Image 2">
            <a:extLst>
              <a:ext uri="{FF2B5EF4-FFF2-40B4-BE49-F238E27FC236}">
                <a16:creationId xmlns:a16="http://schemas.microsoft.com/office/drawing/2014/main" id="{C95056C3-60B2-FDF5-4226-4CFE6E977E75}"/>
              </a:ext>
            </a:extLst>
          </p:cNvPr>
          <p:cNvPicPr>
            <a:picLocks noChangeAspect="1"/>
          </p:cNvPicPr>
          <p:nvPr/>
        </p:nvPicPr>
        <p:blipFill>
          <a:blip r:embed="rId3"/>
          <a:stretch>
            <a:fillRect/>
          </a:stretch>
        </p:blipFill>
        <p:spPr>
          <a:xfrm>
            <a:off x="3180117" y="5096185"/>
            <a:ext cx="1443134" cy="680723"/>
          </a:xfrm>
          <a:prstGeom prst="rect">
            <a:avLst/>
          </a:prstGeom>
        </p:spPr>
      </p:pic>
      <p:pic>
        <p:nvPicPr>
          <p:cNvPr id="5" name="Image 4">
            <a:extLst>
              <a:ext uri="{FF2B5EF4-FFF2-40B4-BE49-F238E27FC236}">
                <a16:creationId xmlns:a16="http://schemas.microsoft.com/office/drawing/2014/main" id="{7377D155-733A-06CD-96E2-048DD290545A}"/>
              </a:ext>
            </a:extLst>
          </p:cNvPr>
          <p:cNvPicPr>
            <a:picLocks noChangeAspect="1"/>
          </p:cNvPicPr>
          <p:nvPr/>
        </p:nvPicPr>
        <p:blipFill>
          <a:blip r:embed="rId4"/>
          <a:stretch>
            <a:fillRect/>
          </a:stretch>
        </p:blipFill>
        <p:spPr>
          <a:xfrm>
            <a:off x="1544478" y="4931305"/>
            <a:ext cx="1828144" cy="1431833"/>
          </a:xfrm>
          <a:prstGeom prst="rect">
            <a:avLst/>
          </a:prstGeom>
        </p:spPr>
      </p:pic>
      <p:sp>
        <p:nvSpPr>
          <p:cNvPr id="6" name="ZoneTexte 5">
            <a:extLst>
              <a:ext uri="{FF2B5EF4-FFF2-40B4-BE49-F238E27FC236}">
                <a16:creationId xmlns:a16="http://schemas.microsoft.com/office/drawing/2014/main" id="{D5FDECB7-DF72-373E-D5BE-7E9389DAF853}"/>
              </a:ext>
            </a:extLst>
          </p:cNvPr>
          <p:cNvSpPr txBox="1"/>
          <p:nvPr/>
        </p:nvSpPr>
        <p:spPr>
          <a:xfrm>
            <a:off x="4623250" y="5025956"/>
            <a:ext cx="6566118" cy="923330"/>
          </a:xfrm>
          <a:prstGeom prst="rect">
            <a:avLst/>
          </a:prstGeom>
          <a:noFill/>
        </p:spPr>
        <p:txBody>
          <a:bodyPr wrap="square" rtlCol="0">
            <a:spAutoFit/>
          </a:bodyPr>
          <a:lstStyle/>
          <a:p>
            <a:pPr algn="ctr"/>
            <a:r>
              <a:rPr lang="fr-FR" dirty="0">
                <a:solidFill>
                  <a:schemeClr val="accent1"/>
                </a:solidFill>
              </a:rPr>
              <a:t>Reduction of the efficiency (COP) due to 30% first network extension in 2050 necessary </a:t>
            </a:r>
            <a:r>
              <a:rPr lang="en-US" dirty="0">
                <a:solidFill>
                  <a:schemeClr val="accent1"/>
                </a:solidFill>
              </a:rPr>
              <a:t>for the </a:t>
            </a:r>
            <a:r>
              <a:rPr lang="en-US" b="1" dirty="0">
                <a:solidFill>
                  <a:schemeClr val="accent1"/>
                </a:solidFill>
              </a:rPr>
              <a:t>supplying of the same amount of energy</a:t>
            </a:r>
            <a:endParaRPr lang="fr-FR" b="1" dirty="0">
              <a:solidFill>
                <a:schemeClr val="accent1"/>
              </a:solidFill>
            </a:endParaRPr>
          </a:p>
          <a:p>
            <a:pPr algn="ctr"/>
            <a:r>
              <a:rPr lang="fr-FR" dirty="0">
                <a:solidFill>
                  <a:schemeClr val="accent1"/>
                </a:solidFill>
              </a:rPr>
              <a:t>(modification of the ratio or mix-space heating/DHW)</a:t>
            </a:r>
          </a:p>
        </p:txBody>
      </p:sp>
    </p:spTree>
    <p:extLst>
      <p:ext uri="{BB962C8B-B14F-4D97-AF65-F5344CB8AC3E}">
        <p14:creationId xmlns:p14="http://schemas.microsoft.com/office/powerpoint/2010/main" val="145821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1196EE-20D4-C974-42F8-B47450A3237B}"/>
              </a:ext>
            </a:extLst>
          </p:cNvPr>
          <p:cNvSpPr>
            <a:spLocks noGrp="1"/>
          </p:cNvSpPr>
          <p:nvPr>
            <p:ph type="title"/>
          </p:nvPr>
        </p:nvSpPr>
        <p:spPr>
          <a:xfrm>
            <a:off x="913774" y="601578"/>
            <a:ext cx="10364451" cy="1576137"/>
          </a:xfrm>
        </p:spPr>
        <p:txBody>
          <a:bodyPr>
            <a:normAutofit fontScale="90000"/>
          </a:bodyPr>
          <a:lstStyle/>
          <a:p>
            <a:r>
              <a:rPr lang="en-GB" sz="2800" cap="none" dirty="0">
                <a:solidFill>
                  <a:schemeClr val="accent1"/>
                </a:solidFill>
              </a:rPr>
              <a:t>Impact on the performance of the TLN</a:t>
            </a:r>
            <a:br>
              <a:rPr lang="en-GB" sz="2800" cap="none" dirty="0">
                <a:solidFill>
                  <a:schemeClr val="accent1"/>
                </a:solidFill>
              </a:rPr>
            </a:br>
            <a:r>
              <a:rPr lang="en-GB" sz="2800" cap="none" dirty="0">
                <a:solidFill>
                  <a:schemeClr val="accent1"/>
                </a:solidFill>
              </a:rPr>
              <a:t>of the cold-water CORSAIRE “free heating” </a:t>
            </a:r>
            <a:r>
              <a:rPr lang="en-GB" sz="2800" u="sng" cap="none" dirty="0">
                <a:solidFill>
                  <a:schemeClr val="accent1"/>
                </a:solidFill>
              </a:rPr>
              <a:t>heat exchanger</a:t>
            </a:r>
            <a:br>
              <a:rPr lang="en-GB" sz="2800" cap="none" dirty="0">
                <a:solidFill>
                  <a:schemeClr val="accent1"/>
                </a:solidFill>
              </a:rPr>
            </a:br>
            <a:r>
              <a:rPr lang="en-GB" sz="2800" u="sng" cap="none" dirty="0">
                <a:solidFill>
                  <a:schemeClr val="accent1"/>
                </a:solidFill>
              </a:rPr>
              <a:t>inside</a:t>
            </a:r>
            <a:r>
              <a:rPr lang="en-GB" sz="2800" cap="none" dirty="0">
                <a:solidFill>
                  <a:schemeClr val="accent1"/>
                </a:solidFill>
              </a:rPr>
              <a:t> the building (internal (no public DWN free heating)</a:t>
            </a:r>
            <a:br>
              <a:rPr lang="en-GB" sz="2800" cap="none" dirty="0">
                <a:solidFill>
                  <a:schemeClr val="accent1"/>
                </a:solidFill>
              </a:rPr>
            </a:br>
            <a:endParaRPr lang="en-GB" sz="2800" cap="none" dirty="0">
              <a:solidFill>
                <a:schemeClr val="accent1"/>
              </a:solidFill>
            </a:endParaRPr>
          </a:p>
        </p:txBody>
      </p:sp>
      <p:pic>
        <p:nvPicPr>
          <p:cNvPr id="4" name="Espace réservé du contenu 3">
            <a:extLst>
              <a:ext uri="{FF2B5EF4-FFF2-40B4-BE49-F238E27FC236}">
                <a16:creationId xmlns:a16="http://schemas.microsoft.com/office/drawing/2014/main" id="{7DA774C6-4D62-5E3B-EF27-1D3262C58472}"/>
              </a:ext>
            </a:extLst>
          </p:cNvPr>
          <p:cNvPicPr>
            <a:picLocks noGrp="1" noChangeAspect="1"/>
          </p:cNvPicPr>
          <p:nvPr>
            <p:ph sz="quarter" idx="13"/>
          </p:nvPr>
        </p:nvPicPr>
        <p:blipFill>
          <a:blip r:embed="rId2"/>
          <a:stretch>
            <a:fillRect/>
          </a:stretch>
        </p:blipFill>
        <p:spPr>
          <a:xfrm>
            <a:off x="2016869" y="2092793"/>
            <a:ext cx="8158260" cy="3507735"/>
          </a:xfrm>
          <a:prstGeom prst="rect">
            <a:avLst/>
          </a:prstGeom>
        </p:spPr>
      </p:pic>
    </p:spTree>
    <p:extLst>
      <p:ext uri="{BB962C8B-B14F-4D97-AF65-F5344CB8AC3E}">
        <p14:creationId xmlns:p14="http://schemas.microsoft.com/office/powerpoint/2010/main" val="409388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FAEF05-DD5C-919D-0B66-79C14EB252DB}"/>
              </a:ext>
            </a:extLst>
          </p:cNvPr>
          <p:cNvSpPr>
            <a:spLocks noGrp="1"/>
          </p:cNvSpPr>
          <p:nvPr>
            <p:ph type="title"/>
          </p:nvPr>
        </p:nvSpPr>
        <p:spPr>
          <a:xfrm>
            <a:off x="913775" y="682382"/>
            <a:ext cx="10364451" cy="712978"/>
          </a:xfrm>
        </p:spPr>
        <p:txBody>
          <a:bodyPr>
            <a:noAutofit/>
          </a:bodyPr>
          <a:lstStyle/>
          <a:p>
            <a:r>
              <a:rPr lang="en-US" sz="2800" cap="none" dirty="0">
                <a:solidFill>
                  <a:srgbClr val="0070C0"/>
                </a:solidFill>
              </a:rPr>
              <a:t>Combination of the TLN GeniLac network in the winter semester</a:t>
            </a:r>
            <a:br>
              <a:rPr lang="en-US" sz="2800" cap="none" dirty="0">
                <a:solidFill>
                  <a:srgbClr val="0070C0"/>
                </a:solidFill>
              </a:rPr>
            </a:br>
            <a:r>
              <a:rPr lang="en-US" sz="2800" cap="none" dirty="0">
                <a:solidFill>
                  <a:srgbClr val="0070C0"/>
                </a:solidFill>
              </a:rPr>
              <a:t>with ULISSE &amp; CORSAIRE-Public-DWN (ECEEB-2050)</a:t>
            </a:r>
            <a:endParaRPr lang="fr-FR" sz="2800" cap="none" dirty="0">
              <a:solidFill>
                <a:srgbClr val="0070C0"/>
              </a:solidFill>
            </a:endParaRPr>
          </a:p>
        </p:txBody>
      </p:sp>
      <p:sp>
        <p:nvSpPr>
          <p:cNvPr id="7" name="ZoneTexte 6">
            <a:extLst>
              <a:ext uri="{FF2B5EF4-FFF2-40B4-BE49-F238E27FC236}">
                <a16:creationId xmlns:a16="http://schemas.microsoft.com/office/drawing/2014/main" id="{EE95C2C9-D2AC-FCA5-D637-C66DABEDE696}"/>
              </a:ext>
            </a:extLst>
          </p:cNvPr>
          <p:cNvSpPr txBox="1"/>
          <p:nvPr/>
        </p:nvSpPr>
        <p:spPr>
          <a:xfrm>
            <a:off x="7303168" y="2616723"/>
            <a:ext cx="4283243" cy="1477328"/>
          </a:xfrm>
          <a:prstGeom prst="rect">
            <a:avLst/>
          </a:prstGeom>
          <a:noFill/>
        </p:spPr>
        <p:txBody>
          <a:bodyPr wrap="square" rtlCol="0">
            <a:spAutoFit/>
          </a:bodyPr>
          <a:lstStyle/>
          <a:p>
            <a:pPr algn="ctr"/>
            <a:r>
              <a:rPr lang="en-GB" b="1" dirty="0">
                <a:solidFill>
                  <a:schemeClr val="accent1"/>
                </a:solidFill>
              </a:rPr>
              <a:t>In 2050, ULISSE &amp; CORSAIRE free heating can potentially reduce the Winter electricity consumption of the TLN networks such as GeniLac by more than half :</a:t>
            </a:r>
          </a:p>
          <a:p>
            <a:pPr algn="ctr"/>
            <a:r>
              <a:rPr lang="en-GB" b="1" dirty="0">
                <a:solidFill>
                  <a:schemeClr val="accent1"/>
                </a:solidFill>
              </a:rPr>
              <a:t>COPsys: 3,18 =&gt; 6,32</a:t>
            </a:r>
          </a:p>
        </p:txBody>
      </p:sp>
      <p:grpSp>
        <p:nvGrpSpPr>
          <p:cNvPr id="21" name="Groupe 20">
            <a:extLst>
              <a:ext uri="{FF2B5EF4-FFF2-40B4-BE49-F238E27FC236}">
                <a16:creationId xmlns:a16="http://schemas.microsoft.com/office/drawing/2014/main" id="{8079692B-EBB2-E8CA-2E26-E68E60DFD372}"/>
              </a:ext>
            </a:extLst>
          </p:cNvPr>
          <p:cNvGrpSpPr/>
          <p:nvPr/>
        </p:nvGrpSpPr>
        <p:grpSpPr>
          <a:xfrm>
            <a:off x="537388" y="1615635"/>
            <a:ext cx="8295398" cy="4907986"/>
            <a:chOff x="537388" y="1615635"/>
            <a:chExt cx="8295398" cy="4907986"/>
          </a:xfrm>
        </p:grpSpPr>
        <p:pic>
          <p:nvPicPr>
            <p:cNvPr id="4" name="Image 3">
              <a:extLst>
                <a:ext uri="{FF2B5EF4-FFF2-40B4-BE49-F238E27FC236}">
                  <a16:creationId xmlns:a16="http://schemas.microsoft.com/office/drawing/2014/main" id="{2645105F-028D-4839-BB10-E50F862AE4FD}"/>
                </a:ext>
              </a:extLst>
            </p:cNvPr>
            <p:cNvPicPr>
              <a:picLocks noChangeAspect="1"/>
            </p:cNvPicPr>
            <p:nvPr/>
          </p:nvPicPr>
          <p:blipFill>
            <a:blip r:embed="rId2"/>
            <a:stretch>
              <a:fillRect/>
            </a:stretch>
          </p:blipFill>
          <p:spPr>
            <a:xfrm>
              <a:off x="1099800" y="1615635"/>
              <a:ext cx="6794291" cy="4907986"/>
            </a:xfrm>
            <a:prstGeom prst="rect">
              <a:avLst/>
            </a:prstGeom>
          </p:spPr>
        </p:pic>
        <p:pic>
          <p:nvPicPr>
            <p:cNvPr id="5" name="Image 4">
              <a:extLst>
                <a:ext uri="{FF2B5EF4-FFF2-40B4-BE49-F238E27FC236}">
                  <a16:creationId xmlns:a16="http://schemas.microsoft.com/office/drawing/2014/main" id="{933A052B-07DA-E0D6-0BB5-D85EC41B12F9}"/>
                </a:ext>
              </a:extLst>
            </p:cNvPr>
            <p:cNvPicPr>
              <a:picLocks noChangeAspect="1"/>
            </p:cNvPicPr>
            <p:nvPr/>
          </p:nvPicPr>
          <p:blipFill>
            <a:blip r:embed="rId3"/>
            <a:stretch>
              <a:fillRect/>
            </a:stretch>
          </p:blipFill>
          <p:spPr>
            <a:xfrm>
              <a:off x="913775" y="2056186"/>
              <a:ext cx="1086002" cy="476316"/>
            </a:xfrm>
            <a:prstGeom prst="rect">
              <a:avLst/>
            </a:prstGeom>
          </p:spPr>
        </p:pic>
        <p:pic>
          <p:nvPicPr>
            <p:cNvPr id="9" name="Image 8">
              <a:extLst>
                <a:ext uri="{FF2B5EF4-FFF2-40B4-BE49-F238E27FC236}">
                  <a16:creationId xmlns:a16="http://schemas.microsoft.com/office/drawing/2014/main" id="{A7EFB0C6-AB47-9484-CC69-CA8B71A97A5F}"/>
                </a:ext>
              </a:extLst>
            </p:cNvPr>
            <p:cNvPicPr>
              <a:picLocks noChangeAspect="1"/>
            </p:cNvPicPr>
            <p:nvPr/>
          </p:nvPicPr>
          <p:blipFill>
            <a:blip r:embed="rId4"/>
            <a:stretch>
              <a:fillRect/>
            </a:stretch>
          </p:blipFill>
          <p:spPr>
            <a:xfrm>
              <a:off x="7026432" y="4571919"/>
              <a:ext cx="1806354" cy="523220"/>
            </a:xfrm>
            <a:prstGeom prst="rect">
              <a:avLst/>
            </a:prstGeom>
            <a:effectLst>
              <a:softEdge rad="76200"/>
            </a:effectLst>
          </p:spPr>
        </p:pic>
        <p:cxnSp>
          <p:nvCxnSpPr>
            <p:cNvPr id="11" name="Connecteur droit avec flèche 10">
              <a:extLst>
                <a:ext uri="{FF2B5EF4-FFF2-40B4-BE49-F238E27FC236}">
                  <a16:creationId xmlns:a16="http://schemas.microsoft.com/office/drawing/2014/main" id="{88A162E0-89A7-B242-261A-2D900FDE1D4B}"/>
                </a:ext>
              </a:extLst>
            </p:cNvPr>
            <p:cNvCxnSpPr>
              <a:cxnSpLocks/>
            </p:cNvCxnSpPr>
            <p:nvPr/>
          </p:nvCxnSpPr>
          <p:spPr>
            <a:xfrm flipH="1">
              <a:off x="6714526" y="4936453"/>
              <a:ext cx="4923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594CBE0F-112A-B044-FB40-1C5B798D22FF}"/>
                </a:ext>
              </a:extLst>
            </p:cNvPr>
            <p:cNvCxnSpPr>
              <a:cxnSpLocks/>
            </p:cNvCxnSpPr>
            <p:nvPr/>
          </p:nvCxnSpPr>
          <p:spPr>
            <a:xfrm flipH="1">
              <a:off x="6396284" y="5361408"/>
              <a:ext cx="6440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55672366-8C4C-2CAE-FCDB-1678FB7FE19E}"/>
                </a:ext>
              </a:extLst>
            </p:cNvPr>
            <p:cNvPicPr>
              <a:picLocks noChangeAspect="1"/>
            </p:cNvPicPr>
            <p:nvPr/>
          </p:nvPicPr>
          <p:blipFill>
            <a:blip r:embed="rId5"/>
            <a:stretch>
              <a:fillRect/>
            </a:stretch>
          </p:blipFill>
          <p:spPr>
            <a:xfrm>
              <a:off x="7040381" y="5107161"/>
              <a:ext cx="1792405" cy="738522"/>
            </a:xfrm>
            <a:prstGeom prst="rect">
              <a:avLst/>
            </a:prstGeom>
            <a:effectLst>
              <a:softEdge rad="76200"/>
            </a:effectLst>
          </p:spPr>
        </p:pic>
        <p:cxnSp>
          <p:nvCxnSpPr>
            <p:cNvPr id="16" name="Connecteur droit avec flèche 15">
              <a:extLst>
                <a:ext uri="{FF2B5EF4-FFF2-40B4-BE49-F238E27FC236}">
                  <a16:creationId xmlns:a16="http://schemas.microsoft.com/office/drawing/2014/main" id="{BCBF601C-15C1-8D24-816A-D741D1CA3D98}"/>
                </a:ext>
              </a:extLst>
            </p:cNvPr>
            <p:cNvCxnSpPr>
              <a:cxnSpLocks/>
            </p:cNvCxnSpPr>
            <p:nvPr/>
          </p:nvCxnSpPr>
          <p:spPr>
            <a:xfrm>
              <a:off x="1672389" y="5261145"/>
              <a:ext cx="950495" cy="100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EAD4A70F-E797-BE20-3E25-2AD956BA7702}"/>
                </a:ext>
              </a:extLst>
            </p:cNvPr>
            <p:cNvSpPr txBox="1"/>
            <p:nvPr/>
          </p:nvSpPr>
          <p:spPr>
            <a:xfrm>
              <a:off x="537388" y="5049666"/>
              <a:ext cx="1313180" cy="523220"/>
            </a:xfrm>
            <a:prstGeom prst="rect">
              <a:avLst/>
            </a:prstGeom>
            <a:solidFill>
              <a:schemeClr val="bg1"/>
            </a:solidFill>
            <a:ln>
              <a:noFill/>
            </a:ln>
            <a:effectLst>
              <a:softEdge rad="76200"/>
            </a:effectLst>
          </p:spPr>
          <p:txBody>
            <a:bodyPr wrap="none" rtlCol="0">
              <a:spAutoFit/>
            </a:bodyPr>
            <a:lstStyle/>
            <a:p>
              <a:pPr algn="ctr"/>
              <a:r>
                <a:rPr lang="en-GB" sz="1400" dirty="0"/>
                <a:t>« </a:t>
              </a:r>
              <a:r>
                <a:rPr lang="en-GB" sz="1400" b="1" dirty="0"/>
                <a:t>Vengeron </a:t>
              </a:r>
              <a:r>
                <a:rPr lang="en-GB" sz="1400" dirty="0"/>
                <a:t>»</a:t>
              </a:r>
            </a:p>
            <a:p>
              <a:pPr algn="ctr"/>
              <a:r>
                <a:rPr lang="en-GB" sz="1400" dirty="0"/>
                <a:t>pumping station</a:t>
              </a:r>
            </a:p>
          </p:txBody>
        </p:sp>
      </p:grpSp>
    </p:spTree>
    <p:extLst>
      <p:ext uri="{BB962C8B-B14F-4D97-AF65-F5344CB8AC3E}">
        <p14:creationId xmlns:p14="http://schemas.microsoft.com/office/powerpoint/2010/main" val="2606192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44A786-FDD9-E3D5-AC88-55FF3F925C86}"/>
              </a:ext>
            </a:extLst>
          </p:cNvPr>
          <p:cNvSpPr>
            <a:spLocks noGrp="1"/>
          </p:cNvSpPr>
          <p:nvPr>
            <p:ph type="title"/>
          </p:nvPr>
        </p:nvSpPr>
        <p:spPr>
          <a:xfrm>
            <a:off x="1034091" y="257570"/>
            <a:ext cx="10364451" cy="1596177"/>
          </a:xfrm>
        </p:spPr>
        <p:txBody>
          <a:bodyPr>
            <a:noAutofit/>
          </a:bodyPr>
          <a:lstStyle/>
          <a:p>
            <a:r>
              <a:rPr lang="en-US" sz="2400" cap="none" dirty="0">
                <a:solidFill>
                  <a:srgbClr val="0070C0"/>
                </a:solidFill>
              </a:rPr>
              <a:t>Energy evolution of cold (Froid) by free-cooling and heat (Chaud) by heat-pumps, associated with the lake water volume (M m</a:t>
            </a:r>
            <a:r>
              <a:rPr lang="en-US" sz="2400" cap="none" baseline="30000" dirty="0">
                <a:solidFill>
                  <a:srgbClr val="0070C0"/>
                </a:solidFill>
              </a:rPr>
              <a:t>3</a:t>
            </a:r>
            <a:r>
              <a:rPr lang="en-US" sz="2400" cap="none" dirty="0">
                <a:solidFill>
                  <a:srgbClr val="0070C0"/>
                </a:solidFill>
              </a:rPr>
              <a:t>), the electricity (GWh) for hydraulic- and heat-pumps applied at GeniLac alone and with ULISSE and CORSAIRE</a:t>
            </a:r>
            <a:endParaRPr lang="fr-FR" sz="2400" cap="none" dirty="0">
              <a:solidFill>
                <a:srgbClr val="0070C0"/>
              </a:solidFill>
            </a:endParaRPr>
          </a:p>
        </p:txBody>
      </p:sp>
      <p:pic>
        <p:nvPicPr>
          <p:cNvPr id="4" name="Espace réservé du contenu 3">
            <a:extLst>
              <a:ext uri="{FF2B5EF4-FFF2-40B4-BE49-F238E27FC236}">
                <a16:creationId xmlns:a16="http://schemas.microsoft.com/office/drawing/2014/main" id="{CDB94818-9173-D2B6-0DB7-B8451D511495}"/>
              </a:ext>
            </a:extLst>
          </p:cNvPr>
          <p:cNvPicPr>
            <a:picLocks noGrp="1" noChangeAspect="1"/>
          </p:cNvPicPr>
          <p:nvPr>
            <p:ph sz="quarter" idx="13"/>
          </p:nvPr>
        </p:nvPicPr>
        <p:blipFill>
          <a:blip r:embed="rId2"/>
          <a:stretch>
            <a:fillRect/>
          </a:stretch>
        </p:blipFill>
        <p:spPr>
          <a:xfrm>
            <a:off x="1955492" y="1620627"/>
            <a:ext cx="8788707" cy="5036508"/>
          </a:xfrm>
          <a:prstGeom prst="rect">
            <a:avLst/>
          </a:prstGeom>
        </p:spPr>
      </p:pic>
    </p:spTree>
    <p:extLst>
      <p:ext uri="{BB962C8B-B14F-4D97-AF65-F5344CB8AC3E}">
        <p14:creationId xmlns:p14="http://schemas.microsoft.com/office/powerpoint/2010/main" val="2333438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1AF34D-5B9E-D025-2A0E-2CF65715F2F1}"/>
              </a:ext>
            </a:extLst>
          </p:cNvPr>
          <p:cNvSpPr>
            <a:spLocks noGrp="1"/>
          </p:cNvSpPr>
          <p:nvPr>
            <p:ph type="title"/>
          </p:nvPr>
        </p:nvSpPr>
        <p:spPr>
          <a:xfrm>
            <a:off x="949870" y="101159"/>
            <a:ext cx="10468099" cy="1596177"/>
          </a:xfrm>
        </p:spPr>
        <p:txBody>
          <a:bodyPr>
            <a:noAutofit/>
          </a:bodyPr>
          <a:lstStyle/>
          <a:p>
            <a:r>
              <a:rPr lang="en-US" sz="2400" cap="none" dirty="0">
                <a:solidFill>
                  <a:srgbClr val="0070C0"/>
                </a:solidFill>
              </a:rPr>
              <a:t>Evolution of the energy (GWh) for cold (Froid) and heat (Chaud), lake water (M m</a:t>
            </a:r>
            <a:r>
              <a:rPr lang="en-US" sz="2400" cap="none" baseline="30000" dirty="0">
                <a:solidFill>
                  <a:srgbClr val="0070C0"/>
                </a:solidFill>
              </a:rPr>
              <a:t>3</a:t>
            </a:r>
            <a:r>
              <a:rPr lang="en-US" sz="2400" cap="none" dirty="0">
                <a:solidFill>
                  <a:srgbClr val="0070C0"/>
                </a:solidFill>
              </a:rPr>
              <a:t>) and COPsys, applied to GeniLac – alone and with ULISSE + CORSAIRE</a:t>
            </a:r>
            <a:endParaRPr lang="fr-FR" sz="2400" cap="none" dirty="0">
              <a:solidFill>
                <a:srgbClr val="0070C0"/>
              </a:solidFill>
            </a:endParaRPr>
          </a:p>
        </p:txBody>
      </p:sp>
      <p:pic>
        <p:nvPicPr>
          <p:cNvPr id="7" name="Image 6">
            <a:extLst>
              <a:ext uri="{FF2B5EF4-FFF2-40B4-BE49-F238E27FC236}">
                <a16:creationId xmlns:a16="http://schemas.microsoft.com/office/drawing/2014/main" id="{12311F3B-7841-ABB3-42DE-985C0D7E03C7}"/>
              </a:ext>
            </a:extLst>
          </p:cNvPr>
          <p:cNvPicPr>
            <a:picLocks noChangeAspect="1"/>
          </p:cNvPicPr>
          <p:nvPr/>
        </p:nvPicPr>
        <p:blipFill>
          <a:blip r:embed="rId2"/>
          <a:stretch>
            <a:fillRect/>
          </a:stretch>
        </p:blipFill>
        <p:spPr>
          <a:xfrm>
            <a:off x="1496688" y="1242147"/>
            <a:ext cx="9603439" cy="5002242"/>
          </a:xfrm>
          <a:prstGeom prst="rect">
            <a:avLst/>
          </a:prstGeom>
        </p:spPr>
      </p:pic>
    </p:spTree>
    <p:extLst>
      <p:ext uri="{BB962C8B-B14F-4D97-AF65-F5344CB8AC3E}">
        <p14:creationId xmlns:p14="http://schemas.microsoft.com/office/powerpoint/2010/main" val="740860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1768A8-5B92-44D1-7823-24A5FE8FD128}"/>
              </a:ext>
            </a:extLst>
          </p:cNvPr>
          <p:cNvSpPr>
            <a:spLocks noGrp="1"/>
          </p:cNvSpPr>
          <p:nvPr>
            <p:ph type="title"/>
          </p:nvPr>
        </p:nvSpPr>
        <p:spPr>
          <a:xfrm>
            <a:off x="913774" y="0"/>
            <a:ext cx="10479051" cy="1596177"/>
          </a:xfrm>
        </p:spPr>
        <p:txBody>
          <a:bodyPr>
            <a:normAutofit/>
          </a:bodyPr>
          <a:lstStyle/>
          <a:p>
            <a:r>
              <a:rPr lang="en-US" sz="2800" cap="none" dirty="0">
                <a:solidFill>
                  <a:schemeClr val="accent1"/>
                </a:solidFill>
              </a:rPr>
              <a:t>Storage efficiency of the ULISSE Reservoir and the Mock-up </a:t>
            </a:r>
            <a:endParaRPr lang="fr-FR" sz="2800" cap="none" dirty="0">
              <a:solidFill>
                <a:schemeClr val="accent1"/>
              </a:solidFill>
            </a:endParaRPr>
          </a:p>
        </p:txBody>
      </p:sp>
      <p:pic>
        <p:nvPicPr>
          <p:cNvPr id="4" name="Espace réservé du contenu 3">
            <a:extLst>
              <a:ext uri="{FF2B5EF4-FFF2-40B4-BE49-F238E27FC236}">
                <a16:creationId xmlns:a16="http://schemas.microsoft.com/office/drawing/2014/main" id="{4A5998DA-0404-EF62-A32E-7EF908FEAD83}"/>
              </a:ext>
            </a:extLst>
          </p:cNvPr>
          <p:cNvPicPr>
            <a:picLocks noGrp="1" noChangeAspect="1"/>
          </p:cNvPicPr>
          <p:nvPr>
            <p:ph sz="quarter" idx="13"/>
          </p:nvPr>
        </p:nvPicPr>
        <p:blipFill>
          <a:blip r:embed="rId2"/>
          <a:stretch>
            <a:fillRect/>
          </a:stretch>
        </p:blipFill>
        <p:spPr>
          <a:xfrm>
            <a:off x="405815" y="1267832"/>
            <a:ext cx="3533210" cy="2647551"/>
          </a:xfrm>
          <a:prstGeom prst="rect">
            <a:avLst/>
          </a:prstGeom>
        </p:spPr>
      </p:pic>
      <p:pic>
        <p:nvPicPr>
          <p:cNvPr id="8" name="Image 7">
            <a:extLst>
              <a:ext uri="{FF2B5EF4-FFF2-40B4-BE49-F238E27FC236}">
                <a16:creationId xmlns:a16="http://schemas.microsoft.com/office/drawing/2014/main" id="{5F2A3C95-E8E1-1ECF-F906-0A2F7FEC99E1}"/>
              </a:ext>
            </a:extLst>
          </p:cNvPr>
          <p:cNvPicPr>
            <a:picLocks noChangeAspect="1"/>
          </p:cNvPicPr>
          <p:nvPr/>
        </p:nvPicPr>
        <p:blipFill>
          <a:blip r:embed="rId3"/>
          <a:stretch>
            <a:fillRect/>
          </a:stretch>
        </p:blipFill>
        <p:spPr>
          <a:xfrm>
            <a:off x="6095999" y="4168037"/>
            <a:ext cx="4932805" cy="2647551"/>
          </a:xfrm>
          <a:prstGeom prst="rect">
            <a:avLst/>
          </a:prstGeom>
        </p:spPr>
      </p:pic>
      <p:pic>
        <p:nvPicPr>
          <p:cNvPr id="10" name="Image 9">
            <a:extLst>
              <a:ext uri="{FF2B5EF4-FFF2-40B4-BE49-F238E27FC236}">
                <a16:creationId xmlns:a16="http://schemas.microsoft.com/office/drawing/2014/main" id="{49F0CF13-C236-058A-CCF7-2720A7128D0F}"/>
              </a:ext>
            </a:extLst>
          </p:cNvPr>
          <p:cNvPicPr>
            <a:picLocks noChangeAspect="1"/>
          </p:cNvPicPr>
          <p:nvPr/>
        </p:nvPicPr>
        <p:blipFill>
          <a:blip r:embed="rId4"/>
          <a:stretch>
            <a:fillRect/>
          </a:stretch>
        </p:blipFill>
        <p:spPr>
          <a:xfrm>
            <a:off x="8423137" y="1267832"/>
            <a:ext cx="2561423" cy="2756314"/>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Encre 10">
                <a:extLst>
                  <a:ext uri="{FF2B5EF4-FFF2-40B4-BE49-F238E27FC236}">
                    <a16:creationId xmlns:a16="http://schemas.microsoft.com/office/drawing/2014/main" id="{14D45093-72FF-83C0-6D99-C1F71634E6D4}"/>
                  </a:ext>
                </a:extLst>
              </p14:cNvPr>
              <p14:cNvContentPartPr/>
              <p14:nvPr/>
            </p14:nvContentPartPr>
            <p14:xfrm>
              <a:off x="8517771" y="1635935"/>
              <a:ext cx="360" cy="360"/>
            </p14:xfrm>
          </p:contentPart>
        </mc:Choice>
        <mc:Fallback xmlns="">
          <p:pic>
            <p:nvPicPr>
              <p:cNvPr id="11" name="Encre 10">
                <a:extLst>
                  <a:ext uri="{FF2B5EF4-FFF2-40B4-BE49-F238E27FC236}">
                    <a16:creationId xmlns:a16="http://schemas.microsoft.com/office/drawing/2014/main" id="{14D45093-72FF-83C0-6D99-C1F71634E6D4}"/>
                  </a:ext>
                </a:extLst>
              </p:cNvPr>
              <p:cNvPicPr/>
              <p:nvPr/>
            </p:nvPicPr>
            <p:blipFill>
              <a:blip r:embed="rId7"/>
              <a:stretch>
                <a:fillRect/>
              </a:stretch>
            </p:blipFill>
            <p:spPr>
              <a:xfrm>
                <a:off x="8509131" y="1627295"/>
                <a:ext cx="18000" cy="18000"/>
              </a:xfrm>
              <a:prstGeom prst="rect">
                <a:avLst/>
              </a:prstGeom>
            </p:spPr>
          </p:pic>
        </mc:Fallback>
      </mc:AlternateContent>
      <p:sp>
        <p:nvSpPr>
          <p:cNvPr id="12" name="ZoneTexte 11">
            <a:extLst>
              <a:ext uri="{FF2B5EF4-FFF2-40B4-BE49-F238E27FC236}">
                <a16:creationId xmlns:a16="http://schemas.microsoft.com/office/drawing/2014/main" id="{55A3606C-AD71-100C-A0A5-CC1857894314}"/>
              </a:ext>
            </a:extLst>
          </p:cNvPr>
          <p:cNvSpPr txBox="1"/>
          <p:nvPr/>
        </p:nvSpPr>
        <p:spPr>
          <a:xfrm>
            <a:off x="8349217" y="3431592"/>
            <a:ext cx="3842783" cy="369332"/>
          </a:xfrm>
          <a:prstGeom prst="rect">
            <a:avLst/>
          </a:prstGeom>
          <a:noFill/>
        </p:spPr>
        <p:txBody>
          <a:bodyPr wrap="none" rtlCol="0">
            <a:spAutoFit/>
          </a:bodyPr>
          <a:lstStyle/>
          <a:p>
            <a:r>
              <a:rPr lang="en-GB" dirty="0">
                <a:solidFill>
                  <a:schemeClr val="accent1"/>
                </a:solidFill>
              </a:rPr>
              <a:t>3) Numerical simulation of the Mock-up </a:t>
            </a:r>
          </a:p>
        </p:txBody>
      </p:sp>
      <p:sp>
        <p:nvSpPr>
          <p:cNvPr id="13" name="ZoneTexte 12">
            <a:extLst>
              <a:ext uri="{FF2B5EF4-FFF2-40B4-BE49-F238E27FC236}">
                <a16:creationId xmlns:a16="http://schemas.microsoft.com/office/drawing/2014/main" id="{164873DD-C312-AB39-8A45-439F364E75AD}"/>
              </a:ext>
            </a:extLst>
          </p:cNvPr>
          <p:cNvSpPr txBox="1"/>
          <p:nvPr/>
        </p:nvSpPr>
        <p:spPr>
          <a:xfrm>
            <a:off x="1360154" y="3528133"/>
            <a:ext cx="2015295" cy="369332"/>
          </a:xfrm>
          <a:prstGeom prst="rect">
            <a:avLst/>
          </a:prstGeom>
          <a:noFill/>
        </p:spPr>
        <p:txBody>
          <a:bodyPr wrap="none" rtlCol="0">
            <a:spAutoFit/>
          </a:bodyPr>
          <a:lstStyle/>
          <a:p>
            <a:r>
              <a:rPr lang="en-GB">
                <a:solidFill>
                  <a:schemeClr val="accent1"/>
                </a:solidFill>
              </a:rPr>
              <a:t>1) Physical Mock-up</a:t>
            </a:r>
          </a:p>
        </p:txBody>
      </p:sp>
      <p:sp>
        <p:nvSpPr>
          <p:cNvPr id="14" name="ZoneTexte 13">
            <a:extLst>
              <a:ext uri="{FF2B5EF4-FFF2-40B4-BE49-F238E27FC236}">
                <a16:creationId xmlns:a16="http://schemas.microsoft.com/office/drawing/2014/main" id="{F3AC9C43-85AE-1887-EF49-1D0F6EC3F1B8}"/>
              </a:ext>
            </a:extLst>
          </p:cNvPr>
          <p:cNvSpPr txBox="1"/>
          <p:nvPr/>
        </p:nvSpPr>
        <p:spPr>
          <a:xfrm>
            <a:off x="3939025" y="5168646"/>
            <a:ext cx="2220288" cy="646331"/>
          </a:xfrm>
          <a:prstGeom prst="rect">
            <a:avLst/>
          </a:prstGeom>
          <a:noFill/>
        </p:spPr>
        <p:txBody>
          <a:bodyPr wrap="none" rtlCol="0">
            <a:spAutoFit/>
          </a:bodyPr>
          <a:lstStyle/>
          <a:p>
            <a:pPr algn="ctr"/>
            <a:r>
              <a:rPr lang="en-GB">
                <a:solidFill>
                  <a:schemeClr val="accent1"/>
                </a:solidFill>
              </a:rPr>
              <a:t>2) Theoretical model</a:t>
            </a:r>
          </a:p>
          <a:p>
            <a:pPr algn="ctr"/>
            <a:r>
              <a:rPr lang="en-GB" dirty="0">
                <a:solidFill>
                  <a:schemeClr val="accent1"/>
                </a:solidFill>
              </a:rPr>
              <a:t>of the UISSE Reservoir</a:t>
            </a:r>
          </a:p>
        </p:txBody>
      </p:sp>
      <p:pic>
        <p:nvPicPr>
          <p:cNvPr id="16" name="Image 15">
            <a:extLst>
              <a:ext uri="{FF2B5EF4-FFF2-40B4-BE49-F238E27FC236}">
                <a16:creationId xmlns:a16="http://schemas.microsoft.com/office/drawing/2014/main" id="{DC0E72E3-2C6B-B033-1AF2-EB6331DC5332}"/>
              </a:ext>
            </a:extLst>
          </p:cNvPr>
          <p:cNvPicPr>
            <a:picLocks noChangeAspect="1"/>
          </p:cNvPicPr>
          <p:nvPr/>
        </p:nvPicPr>
        <p:blipFill>
          <a:blip r:embed="rId8"/>
          <a:stretch>
            <a:fillRect/>
          </a:stretch>
        </p:blipFill>
        <p:spPr>
          <a:xfrm>
            <a:off x="4047579" y="1267832"/>
            <a:ext cx="4371617" cy="2636693"/>
          </a:xfrm>
          <a:prstGeom prst="rect">
            <a:avLst/>
          </a:prstGeom>
        </p:spPr>
      </p:pic>
      <p:cxnSp>
        <p:nvCxnSpPr>
          <p:cNvPr id="18" name="Connecteur droit avec flèche 17">
            <a:extLst>
              <a:ext uri="{FF2B5EF4-FFF2-40B4-BE49-F238E27FC236}">
                <a16:creationId xmlns:a16="http://schemas.microsoft.com/office/drawing/2014/main" id="{A09FA62F-6CEB-435B-8886-A94CC00B811C}"/>
              </a:ext>
            </a:extLst>
          </p:cNvPr>
          <p:cNvCxnSpPr/>
          <p:nvPr/>
        </p:nvCxnSpPr>
        <p:spPr>
          <a:xfrm flipV="1">
            <a:off x="8419196" y="3125972"/>
            <a:ext cx="958720" cy="2020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C08175A-0F59-9165-C383-7CE23650D60C}"/>
              </a:ext>
            </a:extLst>
          </p:cNvPr>
          <p:cNvSpPr txBox="1"/>
          <p:nvPr/>
        </p:nvSpPr>
        <p:spPr>
          <a:xfrm>
            <a:off x="4109966" y="3844869"/>
            <a:ext cx="2577180" cy="646331"/>
          </a:xfrm>
          <a:prstGeom prst="rect">
            <a:avLst/>
          </a:prstGeom>
          <a:noFill/>
        </p:spPr>
        <p:txBody>
          <a:bodyPr wrap="none" rtlCol="0">
            <a:spAutoFit/>
          </a:bodyPr>
          <a:lstStyle/>
          <a:p>
            <a:r>
              <a:rPr lang="en-GB" dirty="0">
                <a:solidFill>
                  <a:schemeClr val="accent1"/>
                </a:solidFill>
              </a:rPr>
              <a:t>Physical reproduction of a</a:t>
            </a:r>
          </a:p>
          <a:p>
            <a:r>
              <a:rPr lang="en-GB" dirty="0">
                <a:solidFill>
                  <a:schemeClr val="accent1"/>
                </a:solidFill>
              </a:rPr>
              <a:t>full cycle Mock-up</a:t>
            </a:r>
          </a:p>
        </p:txBody>
      </p:sp>
      <p:pic>
        <p:nvPicPr>
          <p:cNvPr id="3" name="Image 2">
            <a:extLst>
              <a:ext uri="{FF2B5EF4-FFF2-40B4-BE49-F238E27FC236}">
                <a16:creationId xmlns:a16="http://schemas.microsoft.com/office/drawing/2014/main" id="{EE339897-9BF0-9FEC-288D-EEFD808A9A82}"/>
              </a:ext>
            </a:extLst>
          </p:cNvPr>
          <p:cNvPicPr>
            <a:picLocks noChangeAspect="1"/>
          </p:cNvPicPr>
          <p:nvPr/>
        </p:nvPicPr>
        <p:blipFill>
          <a:blip r:embed="rId9"/>
          <a:stretch>
            <a:fillRect/>
          </a:stretch>
        </p:blipFill>
        <p:spPr>
          <a:xfrm>
            <a:off x="-356273" y="4055555"/>
            <a:ext cx="5057386" cy="2760033"/>
          </a:xfrm>
          <a:prstGeom prst="rect">
            <a:avLst/>
          </a:prstGeom>
        </p:spPr>
      </p:pic>
    </p:spTree>
    <p:extLst>
      <p:ext uri="{BB962C8B-B14F-4D97-AF65-F5344CB8AC3E}">
        <p14:creationId xmlns:p14="http://schemas.microsoft.com/office/powerpoint/2010/main" val="3056884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D8143F-4513-126A-1892-71810D635848}"/>
              </a:ext>
            </a:extLst>
          </p:cNvPr>
          <p:cNvSpPr>
            <a:spLocks noGrp="1"/>
          </p:cNvSpPr>
          <p:nvPr>
            <p:ph type="title"/>
          </p:nvPr>
        </p:nvSpPr>
        <p:spPr>
          <a:xfrm>
            <a:off x="913774" y="618517"/>
            <a:ext cx="10538866" cy="1596177"/>
          </a:xfrm>
        </p:spPr>
        <p:txBody>
          <a:bodyPr>
            <a:normAutofit/>
          </a:bodyPr>
          <a:lstStyle/>
          <a:p>
            <a:pPr algn="l"/>
            <a:r>
              <a:rPr lang="en-US" sz="2400" cap="none" dirty="0">
                <a:solidFill>
                  <a:schemeClr val="accent1"/>
                </a:solidFill>
              </a:rPr>
              <a:t>The net storage efficiency (NSE), for the ULISSSE full-size reservoir and the Mock-up, is between 74,80% (N30) and 89,06% (N37), with an average of 83% (N26-N38)</a:t>
            </a:r>
            <a:endParaRPr lang="fr-FR" sz="2400" cap="none" dirty="0">
              <a:solidFill>
                <a:schemeClr val="accent1"/>
              </a:solidFill>
            </a:endParaRPr>
          </a:p>
        </p:txBody>
      </p:sp>
      <p:pic>
        <p:nvPicPr>
          <p:cNvPr id="4" name="Espace réservé du contenu 3">
            <a:extLst>
              <a:ext uri="{FF2B5EF4-FFF2-40B4-BE49-F238E27FC236}">
                <a16:creationId xmlns:a16="http://schemas.microsoft.com/office/drawing/2014/main" id="{3C1B1E09-7E39-C96A-9627-50BD58BDD01E}"/>
              </a:ext>
            </a:extLst>
          </p:cNvPr>
          <p:cNvPicPr>
            <a:picLocks noGrp="1" noChangeAspect="1"/>
          </p:cNvPicPr>
          <p:nvPr>
            <p:ph sz="quarter" idx="13"/>
          </p:nvPr>
        </p:nvPicPr>
        <p:blipFill>
          <a:blip r:embed="rId2"/>
          <a:stretch>
            <a:fillRect/>
          </a:stretch>
        </p:blipFill>
        <p:spPr>
          <a:xfrm>
            <a:off x="739360" y="1916320"/>
            <a:ext cx="6442379" cy="4793457"/>
          </a:xfrm>
          <a:prstGeom prst="rect">
            <a:avLst/>
          </a:prstGeom>
        </p:spPr>
      </p:pic>
      <p:sp>
        <p:nvSpPr>
          <p:cNvPr id="5" name="Ellipse 4">
            <a:extLst>
              <a:ext uri="{FF2B5EF4-FFF2-40B4-BE49-F238E27FC236}">
                <a16:creationId xmlns:a16="http://schemas.microsoft.com/office/drawing/2014/main" id="{AB6C6EEC-70EF-CABE-029E-A7092EF124FC}"/>
              </a:ext>
            </a:extLst>
          </p:cNvPr>
          <p:cNvSpPr/>
          <p:nvPr/>
        </p:nvSpPr>
        <p:spPr>
          <a:xfrm>
            <a:off x="6748655" y="5186150"/>
            <a:ext cx="393104" cy="1551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9FF5E035-DFC1-34FA-BA93-FE10998E78D1}"/>
              </a:ext>
            </a:extLst>
          </p:cNvPr>
          <p:cNvSpPr/>
          <p:nvPr/>
        </p:nvSpPr>
        <p:spPr>
          <a:xfrm>
            <a:off x="6764452" y="5535653"/>
            <a:ext cx="393104" cy="1551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1716BA18-1D86-5D92-3181-B87B9FA24C47}"/>
              </a:ext>
            </a:extLst>
          </p:cNvPr>
          <p:cNvSpPr/>
          <p:nvPr/>
        </p:nvSpPr>
        <p:spPr>
          <a:xfrm>
            <a:off x="6752039" y="6354835"/>
            <a:ext cx="393104" cy="1551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A094745B-9E2E-DECE-0A15-467C28208535}"/>
              </a:ext>
            </a:extLst>
          </p:cNvPr>
          <p:cNvSpPr/>
          <p:nvPr/>
        </p:nvSpPr>
        <p:spPr>
          <a:xfrm>
            <a:off x="4072794" y="5179092"/>
            <a:ext cx="393104" cy="1551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E71744F1-2D84-0E6A-3352-F4B7B171B69F}"/>
              </a:ext>
            </a:extLst>
          </p:cNvPr>
          <p:cNvSpPr/>
          <p:nvPr/>
        </p:nvSpPr>
        <p:spPr>
          <a:xfrm>
            <a:off x="5404854" y="5179093"/>
            <a:ext cx="393104" cy="1551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6F2D083B-DCC4-0DFE-EBE2-ABB6C0042014}"/>
              </a:ext>
            </a:extLst>
          </p:cNvPr>
          <p:cNvSpPr/>
          <p:nvPr/>
        </p:nvSpPr>
        <p:spPr>
          <a:xfrm>
            <a:off x="4072794" y="6354835"/>
            <a:ext cx="393104" cy="1551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B2B15472-B391-0968-E37E-5D007FACF163}"/>
              </a:ext>
            </a:extLst>
          </p:cNvPr>
          <p:cNvSpPr/>
          <p:nvPr/>
        </p:nvSpPr>
        <p:spPr>
          <a:xfrm>
            <a:off x="5404854" y="6354836"/>
            <a:ext cx="393104" cy="1551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re 1">
            <a:extLst>
              <a:ext uri="{FF2B5EF4-FFF2-40B4-BE49-F238E27FC236}">
                <a16:creationId xmlns:a16="http://schemas.microsoft.com/office/drawing/2014/main" id="{DBF70A10-07E1-705C-EF23-A2D671693699}"/>
              </a:ext>
            </a:extLst>
          </p:cNvPr>
          <p:cNvSpPr txBox="1">
            <a:spLocks/>
          </p:cNvSpPr>
          <p:nvPr/>
        </p:nvSpPr>
        <p:spPr>
          <a:xfrm>
            <a:off x="7507807" y="3394895"/>
            <a:ext cx="4198919" cy="1248412"/>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just"/>
            <a:r>
              <a:rPr lang="en-US" sz="2400" cap="none" dirty="0">
                <a:solidFill>
                  <a:schemeClr val="accent1"/>
                </a:solidFill>
              </a:rPr>
              <a:t>The latest results of the numerical</a:t>
            </a:r>
          </a:p>
          <a:p>
            <a:pPr algn="just"/>
            <a:r>
              <a:rPr lang="en-US" sz="2400" cap="none" dirty="0">
                <a:solidFill>
                  <a:schemeClr val="accent1"/>
                </a:solidFill>
              </a:rPr>
              <a:t>simulation (COMSOL Multiphysics) of the Mock-up show a net storage efficiency of 82%.</a:t>
            </a:r>
            <a:endParaRPr lang="fr-FR" sz="2400" cap="none" dirty="0">
              <a:solidFill>
                <a:schemeClr val="accent1"/>
              </a:solidFill>
            </a:endParaRPr>
          </a:p>
        </p:txBody>
      </p:sp>
    </p:spTree>
    <p:extLst>
      <p:ext uri="{BB962C8B-B14F-4D97-AF65-F5344CB8AC3E}">
        <p14:creationId xmlns:p14="http://schemas.microsoft.com/office/powerpoint/2010/main" val="219038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CB3C7B-C28B-D679-B461-DEF3AA747F70}"/>
              </a:ext>
            </a:extLst>
          </p:cNvPr>
          <p:cNvSpPr>
            <a:spLocks noGrp="1"/>
          </p:cNvSpPr>
          <p:nvPr>
            <p:ph type="title"/>
          </p:nvPr>
        </p:nvSpPr>
        <p:spPr/>
        <p:txBody>
          <a:bodyPr>
            <a:normAutofit/>
          </a:bodyPr>
          <a:lstStyle/>
          <a:p>
            <a:r>
              <a:rPr lang="en-US" sz="2400" cap="none" dirty="0">
                <a:solidFill>
                  <a:srgbClr val="0070C0"/>
                </a:solidFill>
              </a:rPr>
              <a:t>National potential of ULISSE and CORSAIRE </a:t>
            </a:r>
            <a:r>
              <a:rPr lang="en-US" sz="2400" dirty="0">
                <a:solidFill>
                  <a:srgbClr val="0070C0"/>
                </a:solidFill>
              </a:rPr>
              <a:t>“</a:t>
            </a:r>
            <a:r>
              <a:rPr lang="en-US" sz="2400" cap="none" dirty="0">
                <a:solidFill>
                  <a:srgbClr val="0070C0"/>
                </a:solidFill>
              </a:rPr>
              <a:t>internally</a:t>
            </a:r>
            <a:r>
              <a:rPr lang="en-US" sz="2400" dirty="0">
                <a:solidFill>
                  <a:srgbClr val="0070C0"/>
                </a:solidFill>
              </a:rPr>
              <a:t>” (</a:t>
            </a:r>
            <a:r>
              <a:rPr lang="en-US" sz="2400" cap="none" dirty="0">
                <a:solidFill>
                  <a:srgbClr val="0070C0"/>
                </a:solidFill>
              </a:rPr>
              <a:t>via the </a:t>
            </a:r>
            <a:r>
              <a:rPr lang="en-US" sz="2400" dirty="0">
                <a:solidFill>
                  <a:srgbClr val="0070C0"/>
                </a:solidFill>
              </a:rPr>
              <a:t>TLN)</a:t>
            </a:r>
            <a:endParaRPr lang="fr-FR" sz="2400" cap="none" dirty="0">
              <a:solidFill>
                <a:srgbClr val="0070C0"/>
              </a:solidFill>
            </a:endParaRPr>
          </a:p>
        </p:txBody>
      </p:sp>
      <p:pic>
        <p:nvPicPr>
          <p:cNvPr id="4" name="Espace réservé du contenu 3">
            <a:extLst>
              <a:ext uri="{FF2B5EF4-FFF2-40B4-BE49-F238E27FC236}">
                <a16:creationId xmlns:a16="http://schemas.microsoft.com/office/drawing/2014/main" id="{C39DE55E-414F-399D-5D33-5EBEA74282AF}"/>
              </a:ext>
            </a:extLst>
          </p:cNvPr>
          <p:cNvPicPr>
            <a:picLocks noGrp="1" noChangeAspect="1"/>
          </p:cNvPicPr>
          <p:nvPr>
            <p:ph sz="quarter" idx="13"/>
          </p:nvPr>
        </p:nvPicPr>
        <p:blipFill>
          <a:blip r:embed="rId2"/>
          <a:stretch>
            <a:fillRect/>
          </a:stretch>
        </p:blipFill>
        <p:spPr>
          <a:xfrm>
            <a:off x="278614" y="2305232"/>
            <a:ext cx="5562985" cy="3934251"/>
          </a:xfrm>
          <a:prstGeom prst="rect">
            <a:avLst/>
          </a:prstGeom>
        </p:spPr>
      </p:pic>
      <p:sp>
        <p:nvSpPr>
          <p:cNvPr id="8" name="ZoneTexte 7">
            <a:extLst>
              <a:ext uri="{FF2B5EF4-FFF2-40B4-BE49-F238E27FC236}">
                <a16:creationId xmlns:a16="http://schemas.microsoft.com/office/drawing/2014/main" id="{BF502973-86B3-C97B-EDBF-B540AE90BBB9}"/>
              </a:ext>
            </a:extLst>
          </p:cNvPr>
          <p:cNvSpPr txBox="1"/>
          <p:nvPr/>
        </p:nvSpPr>
        <p:spPr>
          <a:xfrm>
            <a:off x="5819392" y="2305232"/>
            <a:ext cx="6236250" cy="3970318"/>
          </a:xfrm>
          <a:prstGeom prst="rect">
            <a:avLst/>
          </a:prstGeom>
          <a:noFill/>
        </p:spPr>
        <p:txBody>
          <a:bodyPr wrap="square">
            <a:spAutoFit/>
          </a:bodyPr>
          <a:lstStyle/>
          <a:p>
            <a:r>
              <a:rPr lang="en-US" dirty="0">
                <a:solidFill>
                  <a:srgbClr val="0070C0"/>
                </a:solidFill>
              </a:rPr>
              <a:t>2050 (ECEEB) assuming </a:t>
            </a:r>
            <a:r>
              <a:rPr lang="en-US" b="1" dirty="0">
                <a:solidFill>
                  <a:srgbClr val="0070C0"/>
                </a:solidFill>
              </a:rPr>
              <a:t>widespread use of ambient heating and DHW production via TLN networks in the "urban agglomerations of the 15 greatest lakes"</a:t>
            </a:r>
            <a:r>
              <a:rPr lang="en-US" dirty="0">
                <a:solidFill>
                  <a:srgbClr val="0070C0"/>
                </a:solidFill>
              </a:rPr>
              <a:t>, (1/4 of the Swiss population: Qc = 50 PJ/year of heat for a total of 200 PJ), the winter electrical energy (</a:t>
            </a:r>
            <a:r>
              <a:rPr lang="en-US" dirty="0" err="1">
                <a:solidFill>
                  <a:srgbClr val="0070C0"/>
                </a:solidFill>
              </a:rPr>
              <a:t>Esys</a:t>
            </a:r>
            <a:r>
              <a:rPr lang="en-US" dirty="0">
                <a:solidFill>
                  <a:srgbClr val="0070C0"/>
                </a:solidFill>
              </a:rPr>
              <a:t>) to supply the heat pumps (HP) and the lake pumps (LP) would be 15,3 PJ (6,4 TWh, with COPsys = 3,26).</a:t>
            </a:r>
          </a:p>
          <a:p>
            <a:endParaRPr lang="en-US" dirty="0">
              <a:solidFill>
                <a:srgbClr val="0070C0"/>
              </a:solidFill>
            </a:endParaRPr>
          </a:p>
          <a:p>
            <a:r>
              <a:rPr lang="en-US" dirty="0">
                <a:solidFill>
                  <a:srgbClr val="0070C0"/>
                </a:solidFill>
              </a:rPr>
              <a:t>The association of these TLN networks with ULISSE and CORSAIRE (Internal/External) would allow a gain of 50% by a </a:t>
            </a:r>
            <a:r>
              <a:rPr lang="en-US" dirty="0" err="1">
                <a:solidFill>
                  <a:srgbClr val="0070C0"/>
                </a:solidFill>
              </a:rPr>
              <a:t>COPbat</a:t>
            </a:r>
            <a:r>
              <a:rPr lang="en-US" dirty="0">
                <a:solidFill>
                  <a:srgbClr val="0070C0"/>
                </a:solidFill>
              </a:rPr>
              <a:t> = 6,34, i.e., </a:t>
            </a:r>
            <a:r>
              <a:rPr lang="en-US" b="1" dirty="0">
                <a:solidFill>
                  <a:srgbClr val="0070C0"/>
                </a:solidFill>
              </a:rPr>
              <a:t>a net winter electrical energy saving of 2,07 TWh (∆</a:t>
            </a:r>
            <a:r>
              <a:rPr lang="en-US" b="1" dirty="0" err="1">
                <a:solidFill>
                  <a:srgbClr val="0070C0"/>
                </a:solidFill>
              </a:rPr>
              <a:t>Esys</a:t>
            </a:r>
            <a:r>
              <a:rPr lang="en-US" b="1" dirty="0">
                <a:solidFill>
                  <a:srgbClr val="0070C0"/>
                </a:solidFill>
              </a:rPr>
              <a:t>):</a:t>
            </a:r>
          </a:p>
          <a:p>
            <a:r>
              <a:rPr lang="en-US" dirty="0">
                <a:solidFill>
                  <a:srgbClr val="0070C0"/>
                </a:solidFill>
              </a:rPr>
              <a:t>	∆</a:t>
            </a:r>
            <a:r>
              <a:rPr lang="en-US" dirty="0" err="1">
                <a:solidFill>
                  <a:srgbClr val="0070C0"/>
                </a:solidFill>
              </a:rPr>
              <a:t>Esys</a:t>
            </a:r>
            <a:r>
              <a:rPr lang="en-US" dirty="0">
                <a:solidFill>
                  <a:srgbClr val="0070C0"/>
                </a:solidFill>
              </a:rPr>
              <a:t> = (Qc / </a:t>
            </a:r>
            <a:r>
              <a:rPr lang="en-US" dirty="0" err="1">
                <a:solidFill>
                  <a:srgbClr val="0070C0"/>
                </a:solidFill>
              </a:rPr>
              <a:t>COPbat</a:t>
            </a:r>
            <a:r>
              <a:rPr lang="en-US" dirty="0">
                <a:solidFill>
                  <a:srgbClr val="0070C0"/>
                </a:solidFill>
              </a:rPr>
              <a:t>) – (Qc / COPsys) = (50 PJ/6,34) – (50 PJ/3.26) = 7,45 [PJ] or </a:t>
            </a:r>
            <a:r>
              <a:rPr lang="en-US" b="1" dirty="0">
                <a:solidFill>
                  <a:srgbClr val="0070C0"/>
                </a:solidFill>
              </a:rPr>
              <a:t>2,07 [TWh]</a:t>
            </a:r>
          </a:p>
        </p:txBody>
      </p:sp>
    </p:spTree>
    <p:extLst>
      <p:ext uri="{BB962C8B-B14F-4D97-AF65-F5344CB8AC3E}">
        <p14:creationId xmlns:p14="http://schemas.microsoft.com/office/powerpoint/2010/main" val="3443423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79D333-9D55-4CFA-9D9E-CAB1C02021F0}"/>
              </a:ext>
            </a:extLst>
          </p:cNvPr>
          <p:cNvSpPr>
            <a:spLocks noGrp="1"/>
          </p:cNvSpPr>
          <p:nvPr>
            <p:ph type="ctrTitle"/>
          </p:nvPr>
        </p:nvSpPr>
        <p:spPr>
          <a:xfrm>
            <a:off x="5035810" y="425174"/>
            <a:ext cx="6098760" cy="879707"/>
          </a:xfrm>
        </p:spPr>
        <p:txBody>
          <a:bodyPr>
            <a:normAutofit/>
          </a:bodyPr>
          <a:lstStyle/>
          <a:p>
            <a:r>
              <a:rPr lang="en-GB" sz="4000" cap="none" dirty="0">
                <a:solidFill>
                  <a:srgbClr val="0070C0"/>
                </a:solidFill>
              </a:rPr>
              <a:t>Plan of the presentation</a:t>
            </a:r>
          </a:p>
        </p:txBody>
      </p:sp>
      <p:sp>
        <p:nvSpPr>
          <p:cNvPr id="3" name="Sous-titre 2">
            <a:extLst>
              <a:ext uri="{FF2B5EF4-FFF2-40B4-BE49-F238E27FC236}">
                <a16:creationId xmlns:a16="http://schemas.microsoft.com/office/drawing/2014/main" id="{2D4891DB-DFE2-494B-B75F-8D4479A5179B}"/>
              </a:ext>
            </a:extLst>
          </p:cNvPr>
          <p:cNvSpPr>
            <a:spLocks noGrp="1"/>
          </p:cNvSpPr>
          <p:nvPr>
            <p:ph type="subTitle" idx="1"/>
          </p:nvPr>
        </p:nvSpPr>
        <p:spPr>
          <a:xfrm>
            <a:off x="1292671" y="1552033"/>
            <a:ext cx="9018391" cy="4656262"/>
          </a:xfrm>
        </p:spPr>
        <p:txBody>
          <a:bodyPr>
            <a:noAutofit/>
          </a:bodyPr>
          <a:lstStyle/>
          <a:p>
            <a:pPr algn="l"/>
            <a:r>
              <a:rPr lang="en-GB" sz="1600" cap="none" dirty="0">
                <a:solidFill>
                  <a:srgbClr val="0070C0"/>
                </a:solidFill>
              </a:rPr>
              <a:t>Context: major challenge of the Swiss Energy Strategy - 2050</a:t>
            </a:r>
          </a:p>
          <a:p>
            <a:pPr algn="l"/>
            <a:r>
              <a:rPr lang="en-GB" sz="1600" cap="none" dirty="0">
                <a:solidFill>
                  <a:srgbClr val="0070C0"/>
                </a:solidFill>
              </a:rPr>
              <a:t>Development and limits of Thermal Lacustrine Networks (TLNs)</a:t>
            </a:r>
          </a:p>
          <a:p>
            <a:pPr algn="l"/>
            <a:r>
              <a:rPr lang="en-GB" sz="1600" cap="none" dirty="0">
                <a:solidFill>
                  <a:srgbClr val="0070C0"/>
                </a:solidFill>
              </a:rPr>
              <a:t>Dual purpose of the ULISSE project</a:t>
            </a:r>
          </a:p>
          <a:p>
            <a:pPr algn="l"/>
            <a:r>
              <a:rPr lang="en-GB" sz="1600" cap="none" dirty="0">
                <a:solidFill>
                  <a:schemeClr val="accent1"/>
                </a:solidFill>
              </a:rPr>
              <a:t>Potential lake impacts of ULISSE</a:t>
            </a:r>
          </a:p>
          <a:p>
            <a:pPr algn="l"/>
            <a:r>
              <a:rPr lang="en-GB" sz="1600" cap="none" dirty="0">
                <a:solidFill>
                  <a:srgbClr val="0070C0"/>
                </a:solidFill>
              </a:rPr>
              <a:t>Origin of the project and state of the art</a:t>
            </a:r>
          </a:p>
          <a:p>
            <a:pPr algn="l"/>
            <a:r>
              <a:rPr lang="en-GB" sz="1600" cap="none" dirty="0">
                <a:solidFill>
                  <a:schemeClr val="accent1"/>
                </a:solidFill>
              </a:rPr>
              <a:t>Seasonal heat storage efficiency</a:t>
            </a:r>
            <a:endParaRPr lang="en-GB" sz="1600" cap="none" dirty="0">
              <a:solidFill>
                <a:srgbClr val="0070C0"/>
              </a:solidFill>
            </a:endParaRPr>
          </a:p>
          <a:p>
            <a:pPr algn="l"/>
            <a:r>
              <a:rPr lang="en-GB" sz="1600" cap="none" dirty="0">
                <a:solidFill>
                  <a:srgbClr val="0070C0"/>
                </a:solidFill>
              </a:rPr>
              <a:t>ULISSE application example on the TLN GeniLac and on Geneva’s public Drinking Water Network (DWN)</a:t>
            </a:r>
          </a:p>
          <a:p>
            <a:pPr algn="l"/>
            <a:r>
              <a:rPr lang="en-GB" sz="1600" cap="none" dirty="0">
                <a:solidFill>
                  <a:srgbClr val="0070C0"/>
                </a:solidFill>
              </a:rPr>
              <a:t>National potential and alternative solutions</a:t>
            </a:r>
          </a:p>
          <a:p>
            <a:pPr algn="l"/>
            <a:r>
              <a:rPr lang="en-GB" sz="1600" cap="none" dirty="0">
                <a:solidFill>
                  <a:srgbClr val="0070C0"/>
                </a:solidFill>
              </a:rPr>
              <a:t>Next step</a:t>
            </a:r>
          </a:p>
          <a:p>
            <a:pPr algn="l"/>
            <a:r>
              <a:rPr lang="en-GB" sz="1600" cap="none" dirty="0">
                <a:solidFill>
                  <a:srgbClr val="0070C0"/>
                </a:solidFill>
              </a:rPr>
              <a:t>Collaborations and Financing</a:t>
            </a:r>
          </a:p>
          <a:p>
            <a:pPr algn="l"/>
            <a:r>
              <a:rPr lang="en-GB" sz="1600" cap="none" dirty="0">
                <a:solidFill>
                  <a:srgbClr val="0070C0"/>
                </a:solidFill>
              </a:rPr>
              <a:t>Conclusion</a:t>
            </a:r>
          </a:p>
          <a:p>
            <a:pPr algn="l"/>
            <a:endParaRPr lang="en-US" sz="1600" cap="none" dirty="0">
              <a:solidFill>
                <a:srgbClr val="0070C0"/>
              </a:solidFill>
            </a:endParaRPr>
          </a:p>
          <a:p>
            <a:pPr algn="l"/>
            <a:endParaRPr lang="en-US" sz="1600" cap="none" dirty="0">
              <a:solidFill>
                <a:srgbClr val="0070C0"/>
              </a:solidFill>
            </a:endParaRPr>
          </a:p>
          <a:p>
            <a:pPr algn="l"/>
            <a:endParaRPr lang="fr-FR" sz="1600" cap="none" dirty="0">
              <a:solidFill>
                <a:srgbClr val="0070C0"/>
              </a:solidFill>
            </a:endParaRPr>
          </a:p>
        </p:txBody>
      </p:sp>
    </p:spTree>
    <p:extLst>
      <p:ext uri="{BB962C8B-B14F-4D97-AF65-F5344CB8AC3E}">
        <p14:creationId xmlns:p14="http://schemas.microsoft.com/office/powerpoint/2010/main" val="421607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9BD6F3-7C33-9539-B169-6C79675809F7}"/>
              </a:ext>
            </a:extLst>
          </p:cNvPr>
          <p:cNvSpPr>
            <a:spLocks noGrp="1"/>
          </p:cNvSpPr>
          <p:nvPr>
            <p:ph type="title"/>
          </p:nvPr>
        </p:nvSpPr>
        <p:spPr>
          <a:xfrm>
            <a:off x="651397" y="594454"/>
            <a:ext cx="10889205" cy="1596177"/>
          </a:xfrm>
        </p:spPr>
        <p:txBody>
          <a:bodyPr>
            <a:normAutofit fontScale="90000"/>
          </a:bodyPr>
          <a:lstStyle/>
          <a:p>
            <a:r>
              <a:rPr lang="en-US" sz="2400" cap="none" dirty="0">
                <a:solidFill>
                  <a:schemeClr val="accent1"/>
                </a:solidFill>
              </a:rPr>
              <a:t>Distribution of 310 ULISSE Reservoirs of 2 M m</a:t>
            </a:r>
            <a:r>
              <a:rPr lang="en-US" sz="2400" cap="none" baseline="30000" dirty="0">
                <a:solidFill>
                  <a:schemeClr val="accent1"/>
                </a:solidFill>
              </a:rPr>
              <a:t>3</a:t>
            </a:r>
            <a:r>
              <a:rPr lang="en-US" sz="2400" cap="none" dirty="0">
                <a:solidFill>
                  <a:schemeClr val="accent1"/>
                </a:solidFill>
              </a:rPr>
              <a:t>/unite</a:t>
            </a:r>
            <a:br>
              <a:rPr lang="en-US" sz="2400" cap="none" dirty="0">
                <a:solidFill>
                  <a:schemeClr val="accent1"/>
                </a:solidFill>
              </a:rPr>
            </a:br>
            <a:r>
              <a:rPr lang="en-US" sz="2400" cap="none" dirty="0">
                <a:solidFill>
                  <a:schemeClr val="accent1"/>
                </a:solidFill>
              </a:rPr>
              <a:t>in the15 largest Swiss lakes in proportion to the surfaces</a:t>
            </a:r>
            <a:br>
              <a:rPr lang="en-US" sz="2400" cap="none" dirty="0">
                <a:solidFill>
                  <a:schemeClr val="accent1"/>
                </a:solidFill>
              </a:rPr>
            </a:br>
            <a:br>
              <a:rPr lang="en-US" sz="2400" cap="none" dirty="0">
                <a:solidFill>
                  <a:schemeClr val="accent1"/>
                </a:solidFill>
              </a:rPr>
            </a:br>
            <a:r>
              <a:rPr lang="en-US" sz="2400" cap="none" dirty="0">
                <a:solidFill>
                  <a:schemeClr val="accent1"/>
                </a:solidFill>
              </a:rPr>
              <a:t>(what about a distribution according to the local population ?)</a:t>
            </a:r>
            <a:br>
              <a:rPr lang="en-US" sz="2400" cap="none" dirty="0">
                <a:solidFill>
                  <a:schemeClr val="accent1"/>
                </a:solidFill>
              </a:rPr>
            </a:br>
            <a:br>
              <a:rPr lang="en-US" sz="2400" cap="none" dirty="0">
                <a:solidFill>
                  <a:schemeClr val="accent1"/>
                </a:solidFill>
              </a:rPr>
            </a:br>
            <a:r>
              <a:rPr lang="en-US" sz="2400" cap="none" dirty="0">
                <a:solidFill>
                  <a:schemeClr val="accent1"/>
                </a:solidFill>
              </a:rPr>
              <a:t>Total ULISSE volume = 620 M m</a:t>
            </a:r>
            <a:r>
              <a:rPr lang="en-US" sz="2400" cap="none" baseline="30000" dirty="0">
                <a:solidFill>
                  <a:schemeClr val="accent1"/>
                </a:solidFill>
              </a:rPr>
              <a:t>3</a:t>
            </a:r>
            <a:r>
              <a:rPr lang="en-US" sz="2400" cap="none" dirty="0">
                <a:solidFill>
                  <a:schemeClr val="accent1"/>
                </a:solidFill>
              </a:rPr>
              <a:t> = 1,5 x Grande Dixcence water storage volume (400 M m</a:t>
            </a:r>
            <a:r>
              <a:rPr lang="en-US" sz="2400" cap="none" baseline="30000" dirty="0">
                <a:solidFill>
                  <a:schemeClr val="accent1"/>
                </a:solidFill>
              </a:rPr>
              <a:t>3</a:t>
            </a:r>
            <a:r>
              <a:rPr lang="en-US" sz="2400" cap="none" dirty="0">
                <a:solidFill>
                  <a:schemeClr val="accent1"/>
                </a:solidFill>
              </a:rPr>
              <a:t>)</a:t>
            </a:r>
            <a:br>
              <a:rPr lang="en-US" sz="2400" cap="none" dirty="0">
                <a:solidFill>
                  <a:schemeClr val="accent1"/>
                </a:solidFill>
              </a:rPr>
            </a:br>
            <a:r>
              <a:rPr lang="en-US" sz="2400" b="1" cap="none" dirty="0">
                <a:solidFill>
                  <a:srgbClr val="FF0000"/>
                </a:solidFill>
              </a:rPr>
              <a:t>but save potentially equivalent as twice his winter semester electricity production !</a:t>
            </a:r>
            <a:endParaRPr lang="fr-FR" sz="2400" b="1" cap="none" dirty="0">
              <a:solidFill>
                <a:srgbClr val="FF0000"/>
              </a:solidFill>
            </a:endParaRPr>
          </a:p>
        </p:txBody>
      </p:sp>
      <p:pic>
        <p:nvPicPr>
          <p:cNvPr id="4" name="Espace réservé du contenu 3">
            <a:extLst>
              <a:ext uri="{FF2B5EF4-FFF2-40B4-BE49-F238E27FC236}">
                <a16:creationId xmlns:a16="http://schemas.microsoft.com/office/drawing/2014/main" id="{F147FE23-E89E-0594-251D-1663C5684653}"/>
              </a:ext>
            </a:extLst>
          </p:cNvPr>
          <p:cNvPicPr>
            <a:picLocks noGrp="1" noChangeAspect="1"/>
          </p:cNvPicPr>
          <p:nvPr>
            <p:ph sz="quarter" idx="13"/>
          </p:nvPr>
        </p:nvPicPr>
        <p:blipFill>
          <a:blip r:embed="rId2"/>
          <a:stretch>
            <a:fillRect/>
          </a:stretch>
        </p:blipFill>
        <p:spPr>
          <a:xfrm>
            <a:off x="1122809" y="2664469"/>
            <a:ext cx="9946380" cy="3455723"/>
          </a:xfrm>
          <a:prstGeom prst="rect">
            <a:avLst/>
          </a:prstGeom>
        </p:spPr>
      </p:pic>
    </p:spTree>
    <p:extLst>
      <p:ext uri="{BB962C8B-B14F-4D97-AF65-F5344CB8AC3E}">
        <p14:creationId xmlns:p14="http://schemas.microsoft.com/office/powerpoint/2010/main" val="4237867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8F33CD-233A-DA37-7A0A-DC3BC1028F58}"/>
              </a:ext>
            </a:extLst>
          </p:cNvPr>
          <p:cNvSpPr>
            <a:spLocks noGrp="1"/>
          </p:cNvSpPr>
          <p:nvPr>
            <p:ph type="title"/>
          </p:nvPr>
        </p:nvSpPr>
        <p:spPr>
          <a:xfrm>
            <a:off x="913774" y="0"/>
            <a:ext cx="10364451" cy="1596177"/>
          </a:xfrm>
        </p:spPr>
        <p:txBody>
          <a:bodyPr>
            <a:normAutofit/>
          </a:bodyPr>
          <a:lstStyle/>
          <a:p>
            <a:r>
              <a:rPr lang="en-US" sz="2400" cap="none" dirty="0">
                <a:solidFill>
                  <a:srgbClr val="0070C0"/>
                </a:solidFill>
              </a:rPr>
              <a:t>National CORSAIRE potential @ 2050</a:t>
            </a:r>
            <a:br>
              <a:rPr lang="en-US" sz="2400" cap="none" dirty="0">
                <a:solidFill>
                  <a:srgbClr val="0070C0"/>
                </a:solidFill>
              </a:rPr>
            </a:br>
            <a:r>
              <a:rPr lang="en-US" sz="2400" cap="none" dirty="0">
                <a:solidFill>
                  <a:srgbClr val="0070C0"/>
                </a:solidFill>
              </a:rPr>
              <a:t>via the public DWN “externally” (excluding TLNs or lake regions)</a:t>
            </a:r>
            <a:endParaRPr lang="fr-FR" sz="2400" cap="none" dirty="0">
              <a:solidFill>
                <a:srgbClr val="0070C0"/>
              </a:solidFill>
            </a:endParaRPr>
          </a:p>
        </p:txBody>
      </p:sp>
      <p:sp>
        <p:nvSpPr>
          <p:cNvPr id="3" name="Espace réservé du contenu 2">
            <a:extLst>
              <a:ext uri="{FF2B5EF4-FFF2-40B4-BE49-F238E27FC236}">
                <a16:creationId xmlns:a16="http://schemas.microsoft.com/office/drawing/2014/main" id="{237768A6-1FCD-BB9B-F42F-9684AC35DC6C}"/>
              </a:ext>
            </a:extLst>
          </p:cNvPr>
          <p:cNvSpPr>
            <a:spLocks noGrp="1"/>
          </p:cNvSpPr>
          <p:nvPr>
            <p:ph sz="quarter" idx="13"/>
          </p:nvPr>
        </p:nvSpPr>
        <p:spPr>
          <a:xfrm>
            <a:off x="753978" y="1344408"/>
            <a:ext cx="10940717" cy="4912013"/>
          </a:xfrm>
        </p:spPr>
        <p:txBody>
          <a:bodyPr>
            <a:normAutofit/>
          </a:bodyPr>
          <a:lstStyle/>
          <a:p>
            <a:r>
              <a:rPr lang="en-GB" cap="none" dirty="0">
                <a:latin typeface="Calibri" panose="020F0502020204030204" pitchFamily="34" charset="0"/>
                <a:ea typeface="Calibri" panose="020F0502020204030204" pitchFamily="34" charset="0"/>
              </a:rPr>
              <a:t>During the winter semester, the </a:t>
            </a:r>
            <a:r>
              <a:rPr lang="en-GB" b="1" cap="none" dirty="0">
                <a:solidFill>
                  <a:schemeClr val="accent1">
                    <a:lumMod val="60000"/>
                    <a:lumOff val="40000"/>
                  </a:schemeClr>
                </a:solidFill>
                <a:effectLst/>
                <a:latin typeface="Calibri" panose="020F0502020204030204" pitchFamily="34" charset="0"/>
                <a:ea typeface="Calibri" panose="020F0502020204030204" pitchFamily="34" charset="0"/>
              </a:rPr>
              <a:t>CORSAIRE free heating of the </a:t>
            </a:r>
            <a:r>
              <a:rPr lang="en-US" b="1" cap="none" dirty="0">
                <a:solidFill>
                  <a:schemeClr val="accent1">
                    <a:lumMod val="60000"/>
                    <a:lumOff val="40000"/>
                  </a:schemeClr>
                </a:solidFill>
              </a:rPr>
              <a:t>the DWN</a:t>
            </a:r>
            <a:r>
              <a:rPr lang="en-GB" b="1" cap="none" dirty="0">
                <a:solidFill>
                  <a:schemeClr val="accent1">
                    <a:lumMod val="60000"/>
                    <a:lumOff val="40000"/>
                  </a:schemeClr>
                </a:solidFill>
                <a:effectLst/>
                <a:latin typeface="Calibri" panose="020F0502020204030204" pitchFamily="34" charset="0"/>
                <a:ea typeface="Calibri" panose="020F0502020204030204" pitchFamily="34" charset="0"/>
              </a:rPr>
              <a:t> </a:t>
            </a:r>
            <a:r>
              <a:rPr lang="en-GB" cap="none" dirty="0">
                <a:effectLst/>
                <a:latin typeface="Calibri" panose="020F0502020204030204" pitchFamily="34" charset="0"/>
                <a:ea typeface="Calibri" panose="020F0502020204030204" pitchFamily="34" charset="0"/>
              </a:rPr>
              <a:t>can exploit the residual heat of wastewater treatment plants (WTP). </a:t>
            </a:r>
            <a:r>
              <a:rPr lang="en-US" cap="none" dirty="0"/>
              <a:t>Without seasonal heat storage it can be freed of the lakes regions and be </a:t>
            </a:r>
            <a:r>
              <a:rPr lang="en-US" b="1" cap="none" dirty="0">
                <a:solidFill>
                  <a:schemeClr val="accent1">
                    <a:lumMod val="60000"/>
                    <a:lumOff val="40000"/>
                  </a:schemeClr>
                </a:solidFill>
              </a:rPr>
              <a:t>accessible to all urban agglomerations of sufficient density</a:t>
            </a:r>
            <a:r>
              <a:rPr lang="en-US" cap="none" dirty="0"/>
              <a:t>.</a:t>
            </a:r>
          </a:p>
          <a:p>
            <a:r>
              <a:rPr lang="en-US" cap="none" dirty="0"/>
              <a:t>With the conservative assumption that in 2050: </a:t>
            </a:r>
            <a:r>
              <a:rPr lang="en-US" b="1" cap="none" dirty="0">
                <a:solidFill>
                  <a:schemeClr val="accent1">
                    <a:lumMod val="60000"/>
                    <a:lumOff val="40000"/>
                  </a:schemeClr>
                </a:solidFill>
              </a:rPr>
              <a:t>only half (P1=0,5) of the buildings are connected to a public DWN free heating system (excluding TLNs: P2 = 0,25)</a:t>
            </a:r>
            <a:r>
              <a:rPr lang="en-US" cap="none" dirty="0"/>
              <a:t>, resulting in </a:t>
            </a:r>
            <a:r>
              <a:rPr lang="en-US" b="1" cap="none" dirty="0">
                <a:solidFill>
                  <a:schemeClr val="accent1">
                    <a:lumMod val="60000"/>
                    <a:lumOff val="40000"/>
                  </a:schemeClr>
                </a:solidFill>
              </a:rPr>
              <a:t>6,75 PJ (*) of heat supplied for DHW avoids 0,69 TWh electricity.</a:t>
            </a:r>
          </a:p>
          <a:p>
            <a:pPr marL="0" indent="0">
              <a:buNone/>
            </a:pPr>
            <a:endParaRPr lang="en-US" b="1" cap="none" dirty="0">
              <a:solidFill>
                <a:schemeClr val="accent1">
                  <a:lumMod val="60000"/>
                  <a:lumOff val="40000"/>
                </a:schemeClr>
              </a:solidFill>
            </a:endParaRPr>
          </a:p>
          <a:p>
            <a:r>
              <a:rPr lang="en-US" cap="none" dirty="0"/>
              <a:t>(*): 6,75 PJ : 200 PJ x (P1-P2) x P3 x P4 = 200 PJ x 0,25 x 0,45 x 0,3 = 6,75 PJ</a:t>
            </a:r>
          </a:p>
          <a:p>
            <a:r>
              <a:rPr lang="en-US" cap="none" dirty="0"/>
              <a:t>6,75 PJ, </a:t>
            </a:r>
            <a:r>
              <a:rPr lang="en-US" b="1" cap="none" dirty="0"/>
              <a:t>without free heating</a:t>
            </a:r>
            <a:r>
              <a:rPr lang="en-US" cap="none" dirty="0"/>
              <a:t>, would by supplied by heat pumps with a COP of 2,73 =&gt; 0,69 TWh-e</a:t>
            </a:r>
          </a:p>
          <a:p>
            <a:r>
              <a:rPr lang="en-US" cap="none" dirty="0"/>
              <a:t>200 PJ : National heat demand for Room Heating &amp; DHW production; P3 @ 2050 : RH/DHW = 0,45</a:t>
            </a:r>
          </a:p>
          <a:p>
            <a:r>
              <a:rPr lang="en-US" cap="none" dirty="0"/>
              <a:t>P5 @ 2050 = 0,3 part of DHW by free heating</a:t>
            </a:r>
          </a:p>
        </p:txBody>
      </p:sp>
    </p:spTree>
    <p:extLst>
      <p:ext uri="{BB962C8B-B14F-4D97-AF65-F5344CB8AC3E}">
        <p14:creationId xmlns:p14="http://schemas.microsoft.com/office/powerpoint/2010/main" val="3296887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B68D68-D471-C50D-CEE4-C0EB014E4D95}"/>
              </a:ext>
            </a:extLst>
          </p:cNvPr>
          <p:cNvSpPr>
            <a:spLocks noGrp="1"/>
          </p:cNvSpPr>
          <p:nvPr>
            <p:ph type="title"/>
          </p:nvPr>
        </p:nvSpPr>
        <p:spPr/>
        <p:txBody>
          <a:bodyPr>
            <a:normAutofit/>
          </a:bodyPr>
          <a:lstStyle/>
          <a:p>
            <a:r>
              <a:rPr lang="en-US" sz="2800" cap="none" dirty="0">
                <a:solidFill>
                  <a:srgbClr val="0070C0"/>
                </a:solidFill>
              </a:rPr>
              <a:t>National potential electricity and investment savings</a:t>
            </a:r>
            <a:br>
              <a:rPr lang="en-US" sz="2800" cap="none" dirty="0">
                <a:solidFill>
                  <a:srgbClr val="0070C0"/>
                </a:solidFill>
              </a:rPr>
            </a:br>
            <a:r>
              <a:rPr lang="en-US" sz="2800" cap="none" dirty="0">
                <a:solidFill>
                  <a:srgbClr val="0070C0"/>
                </a:solidFill>
              </a:rPr>
              <a:t>by ULISSE &amp; CORSAIRE @ 2050</a:t>
            </a:r>
            <a:endParaRPr lang="fr-FR" sz="2800" cap="none" dirty="0">
              <a:solidFill>
                <a:srgbClr val="0070C0"/>
              </a:solidFill>
            </a:endParaRPr>
          </a:p>
        </p:txBody>
      </p:sp>
      <p:sp>
        <p:nvSpPr>
          <p:cNvPr id="3" name="Espace réservé du contenu 2">
            <a:extLst>
              <a:ext uri="{FF2B5EF4-FFF2-40B4-BE49-F238E27FC236}">
                <a16:creationId xmlns:a16="http://schemas.microsoft.com/office/drawing/2014/main" id="{C9345855-B4FD-0B49-25BF-8E1C640D322E}"/>
              </a:ext>
            </a:extLst>
          </p:cNvPr>
          <p:cNvSpPr>
            <a:spLocks noGrp="1"/>
          </p:cNvSpPr>
          <p:nvPr>
            <p:ph sz="quarter" idx="13"/>
          </p:nvPr>
        </p:nvSpPr>
        <p:spPr>
          <a:xfrm>
            <a:off x="913774" y="2367093"/>
            <a:ext cx="10363826" cy="3504318"/>
          </a:xfrm>
        </p:spPr>
        <p:txBody>
          <a:bodyPr>
            <a:normAutofit/>
          </a:bodyPr>
          <a:lstStyle/>
          <a:p>
            <a:r>
              <a:rPr lang="en-US" cap="none" dirty="0">
                <a:solidFill>
                  <a:srgbClr val="0070C0"/>
                </a:solidFill>
              </a:rPr>
              <a:t>The ULISSE and CORSAIRE ensemble, by providing 57 PJ of heat (nearly 30% of national needs), potentially constitutes a net </a:t>
            </a:r>
            <a:r>
              <a:rPr lang="en-US" i="1" cap="none" dirty="0">
                <a:solidFill>
                  <a:srgbClr val="0070C0"/>
                </a:solidFill>
              </a:rPr>
              <a:t>Winter Electricity Saving </a:t>
            </a:r>
            <a:r>
              <a:rPr lang="en-US" cap="none" dirty="0">
                <a:solidFill>
                  <a:srgbClr val="0070C0"/>
                </a:solidFill>
              </a:rPr>
              <a:t>(WES) of 2,76 TWh :</a:t>
            </a:r>
          </a:p>
          <a:p>
            <a:pPr marL="457200" lvl="1" indent="0">
              <a:buNone/>
            </a:pPr>
            <a:r>
              <a:rPr lang="en-US" cap="none" dirty="0">
                <a:solidFill>
                  <a:srgbClr val="0070C0"/>
                </a:solidFill>
              </a:rPr>
              <a:t>	WES = ∆</a:t>
            </a:r>
            <a:r>
              <a:rPr lang="en-US" cap="none" dirty="0" err="1">
                <a:solidFill>
                  <a:srgbClr val="0070C0"/>
                </a:solidFill>
              </a:rPr>
              <a:t>esys</a:t>
            </a:r>
            <a:r>
              <a:rPr lang="en-US" cap="none" dirty="0">
                <a:solidFill>
                  <a:srgbClr val="0070C0"/>
                </a:solidFill>
              </a:rPr>
              <a:t> + ∆</a:t>
            </a:r>
            <a:r>
              <a:rPr lang="en-US" cap="none" dirty="0" err="1">
                <a:solidFill>
                  <a:srgbClr val="0070C0"/>
                </a:solidFill>
              </a:rPr>
              <a:t>edhw</a:t>
            </a:r>
            <a:r>
              <a:rPr lang="en-US" cap="none" dirty="0">
                <a:solidFill>
                  <a:srgbClr val="0070C0"/>
                </a:solidFill>
              </a:rPr>
              <a:t> = 2,07 TWh (TLNs) + 0,69 TWh (DWN) =	2,76	[TWh]</a:t>
            </a:r>
          </a:p>
          <a:p>
            <a:r>
              <a:rPr lang="en-US" cap="none" dirty="0">
                <a:solidFill>
                  <a:srgbClr val="0070C0"/>
                </a:solidFill>
              </a:rPr>
              <a:t>Taking into account the </a:t>
            </a:r>
            <a:r>
              <a:rPr lang="en-US" b="1" cap="none" dirty="0">
                <a:solidFill>
                  <a:srgbClr val="0070C0"/>
                </a:solidFill>
              </a:rPr>
              <a:t>transformation and transport of the electricity losses in winter</a:t>
            </a:r>
            <a:r>
              <a:rPr lang="en-US" cap="none" dirty="0">
                <a:solidFill>
                  <a:srgbClr val="0070C0"/>
                </a:solidFill>
              </a:rPr>
              <a:t>, of 10% (7% on annual average), </a:t>
            </a:r>
            <a:r>
              <a:rPr lang="en-US" b="1" cap="none" dirty="0">
                <a:solidFill>
                  <a:srgbClr val="0070C0"/>
                </a:solidFill>
              </a:rPr>
              <a:t>the net 2,76 TWh require a gross production of 3 TWh </a:t>
            </a:r>
            <a:r>
              <a:rPr lang="en-US" cap="none" dirty="0">
                <a:solidFill>
                  <a:srgbClr val="0070C0"/>
                </a:solidFill>
              </a:rPr>
              <a:t>or 1/3 of the structural winter electricity deficit in 2050 (9 TWh), equivalent of the gross winter production of </a:t>
            </a:r>
            <a:r>
              <a:rPr lang="en-US" b="1" cap="none" dirty="0">
                <a:solidFill>
                  <a:srgbClr val="0070C0"/>
                </a:solidFill>
              </a:rPr>
              <a:t>two hydropower complexes as Grande Dixence in 2050</a:t>
            </a:r>
            <a:r>
              <a:rPr lang="en-US" cap="none" dirty="0">
                <a:solidFill>
                  <a:srgbClr val="0070C0"/>
                </a:solidFill>
              </a:rPr>
              <a:t>.</a:t>
            </a:r>
          </a:p>
        </p:txBody>
      </p:sp>
    </p:spTree>
    <p:extLst>
      <p:ext uri="{BB962C8B-B14F-4D97-AF65-F5344CB8AC3E}">
        <p14:creationId xmlns:p14="http://schemas.microsoft.com/office/powerpoint/2010/main" val="2932341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B5F0AD22-8A5D-D032-CC2A-85A4E9EEAB6F}"/>
              </a:ext>
            </a:extLst>
          </p:cNvPr>
          <p:cNvPicPr>
            <a:picLocks noGrp="1" noChangeAspect="1"/>
          </p:cNvPicPr>
          <p:nvPr>
            <p:ph sz="quarter" idx="13"/>
          </p:nvPr>
        </p:nvPicPr>
        <p:blipFill>
          <a:blip r:embed="rId2"/>
          <a:stretch>
            <a:fillRect/>
          </a:stretch>
        </p:blipFill>
        <p:spPr>
          <a:xfrm>
            <a:off x="1433441" y="1252438"/>
            <a:ext cx="9516851" cy="4954701"/>
          </a:xfrm>
        </p:spPr>
      </p:pic>
      <p:sp>
        <p:nvSpPr>
          <p:cNvPr id="2" name="Titre 1">
            <a:extLst>
              <a:ext uri="{FF2B5EF4-FFF2-40B4-BE49-F238E27FC236}">
                <a16:creationId xmlns:a16="http://schemas.microsoft.com/office/drawing/2014/main" id="{0A64A287-79FA-7A58-06FD-D3E33D78E803}"/>
              </a:ext>
            </a:extLst>
          </p:cNvPr>
          <p:cNvSpPr>
            <a:spLocks noGrp="1"/>
          </p:cNvSpPr>
          <p:nvPr>
            <p:ph type="title"/>
          </p:nvPr>
        </p:nvSpPr>
        <p:spPr>
          <a:xfrm>
            <a:off x="1009640" y="149285"/>
            <a:ext cx="10364451" cy="1596177"/>
          </a:xfrm>
        </p:spPr>
        <p:txBody>
          <a:bodyPr>
            <a:normAutofit/>
          </a:bodyPr>
          <a:lstStyle/>
          <a:p>
            <a:r>
              <a:rPr lang="en-US" sz="2800" cap="none" dirty="0">
                <a:solidFill>
                  <a:srgbClr val="0070C0"/>
                </a:solidFill>
              </a:rPr>
              <a:t>Financial costs and savings of ULISSE &amp; CORSAIRE @ 2050</a:t>
            </a:r>
            <a:endParaRPr lang="fr-FR" sz="2800" cap="none" dirty="0">
              <a:solidFill>
                <a:srgbClr val="0070C0"/>
              </a:solidFill>
            </a:endParaRPr>
          </a:p>
        </p:txBody>
      </p:sp>
    </p:spTree>
    <p:extLst>
      <p:ext uri="{BB962C8B-B14F-4D97-AF65-F5344CB8AC3E}">
        <p14:creationId xmlns:p14="http://schemas.microsoft.com/office/powerpoint/2010/main" val="2717416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6252EE-E66E-8519-5F07-FC54B9A35AB6}"/>
              </a:ext>
            </a:extLst>
          </p:cNvPr>
          <p:cNvSpPr>
            <a:spLocks noGrp="1"/>
          </p:cNvSpPr>
          <p:nvPr>
            <p:ph type="title"/>
          </p:nvPr>
        </p:nvSpPr>
        <p:spPr>
          <a:xfrm>
            <a:off x="913774" y="392149"/>
            <a:ext cx="10364451" cy="637674"/>
          </a:xfrm>
        </p:spPr>
        <p:txBody>
          <a:bodyPr/>
          <a:lstStyle/>
          <a:p>
            <a:r>
              <a:rPr lang="fr-FR" cap="none" dirty="0">
                <a:solidFill>
                  <a:schemeClr val="accent1"/>
                </a:solidFill>
              </a:rPr>
              <a:t>Alternatives of ULISSE</a:t>
            </a:r>
          </a:p>
        </p:txBody>
      </p:sp>
      <p:pic>
        <p:nvPicPr>
          <p:cNvPr id="5" name="Espace réservé du contenu 4">
            <a:extLst>
              <a:ext uri="{FF2B5EF4-FFF2-40B4-BE49-F238E27FC236}">
                <a16:creationId xmlns:a16="http://schemas.microsoft.com/office/drawing/2014/main" id="{CCC90458-78FA-74FE-971E-9D9185726A1E}"/>
              </a:ext>
            </a:extLst>
          </p:cNvPr>
          <p:cNvPicPr>
            <a:picLocks noGrp="1" noChangeAspect="1"/>
          </p:cNvPicPr>
          <p:nvPr>
            <p:ph sz="quarter" idx="13"/>
          </p:nvPr>
        </p:nvPicPr>
        <p:blipFill>
          <a:blip r:embed="rId2"/>
          <a:stretch>
            <a:fillRect/>
          </a:stretch>
        </p:blipFill>
        <p:spPr>
          <a:xfrm>
            <a:off x="6195342" y="1448943"/>
            <a:ext cx="5728876" cy="3912150"/>
          </a:xfrm>
        </p:spPr>
      </p:pic>
      <p:pic>
        <p:nvPicPr>
          <p:cNvPr id="6" name="Image 5">
            <a:extLst>
              <a:ext uri="{FF2B5EF4-FFF2-40B4-BE49-F238E27FC236}">
                <a16:creationId xmlns:a16="http://schemas.microsoft.com/office/drawing/2014/main" id="{FAAEA81C-D163-007F-B849-20768A749715}"/>
              </a:ext>
            </a:extLst>
          </p:cNvPr>
          <p:cNvPicPr>
            <a:picLocks noChangeAspect="1"/>
          </p:cNvPicPr>
          <p:nvPr/>
        </p:nvPicPr>
        <p:blipFill>
          <a:blip r:embed="rId3"/>
          <a:stretch>
            <a:fillRect/>
          </a:stretch>
        </p:blipFill>
        <p:spPr>
          <a:xfrm>
            <a:off x="267782" y="1197273"/>
            <a:ext cx="5728876" cy="4415491"/>
          </a:xfrm>
          <a:prstGeom prst="rect">
            <a:avLst/>
          </a:prstGeom>
        </p:spPr>
      </p:pic>
      <p:sp>
        <p:nvSpPr>
          <p:cNvPr id="7" name="ZoneTexte 6">
            <a:extLst>
              <a:ext uri="{FF2B5EF4-FFF2-40B4-BE49-F238E27FC236}">
                <a16:creationId xmlns:a16="http://schemas.microsoft.com/office/drawing/2014/main" id="{B1CE3645-D165-BD3F-1655-0466405C2E1C}"/>
              </a:ext>
            </a:extLst>
          </p:cNvPr>
          <p:cNvSpPr txBox="1"/>
          <p:nvPr/>
        </p:nvSpPr>
        <p:spPr>
          <a:xfrm>
            <a:off x="136357" y="5780214"/>
            <a:ext cx="7086601" cy="738664"/>
          </a:xfrm>
          <a:prstGeom prst="rect">
            <a:avLst/>
          </a:prstGeom>
          <a:noFill/>
        </p:spPr>
        <p:txBody>
          <a:bodyPr wrap="square" rtlCol="0">
            <a:spAutoFit/>
          </a:bodyPr>
          <a:lstStyle/>
          <a:p>
            <a:r>
              <a:rPr lang="en-US" sz="1400" dirty="0"/>
              <a:t>Total footprint: 144’000 m</a:t>
            </a:r>
            <a:r>
              <a:rPr lang="en-US" sz="1400" baseline="30000" dirty="0"/>
              <a:t>2</a:t>
            </a:r>
            <a:r>
              <a:rPr lang="en-US" sz="1400" dirty="0"/>
              <a:t> (land) for solar thermal collection infrastructure</a:t>
            </a:r>
          </a:p>
          <a:p>
            <a:r>
              <a:rPr lang="en-US" sz="1400" dirty="0"/>
              <a:t>(70’000 m</a:t>
            </a:r>
            <a:r>
              <a:rPr lang="en-US" sz="1400" baseline="30000" dirty="0"/>
              <a:t>2</a:t>
            </a:r>
            <a:r>
              <a:rPr lang="en-US" sz="1400" dirty="0"/>
              <a:t> of flat collectors) and the seasonal storage basin (210’000 m</a:t>
            </a:r>
            <a:r>
              <a:rPr lang="en-US" sz="1400" baseline="30000" dirty="0"/>
              <a:t>3</a:t>
            </a:r>
            <a:r>
              <a:rPr lang="en-US" sz="1400" dirty="0"/>
              <a:t> with its floating cover)</a:t>
            </a:r>
          </a:p>
          <a:p>
            <a:r>
              <a:rPr lang="en-US" sz="1400" dirty="0"/>
              <a:t>of the urban agglomeration of </a:t>
            </a:r>
            <a:r>
              <a:rPr lang="en-US" sz="1400" dirty="0" err="1"/>
              <a:t>Vosjens</a:t>
            </a:r>
            <a:r>
              <a:rPr lang="en-US" sz="1400" dirty="0"/>
              <a:t> </a:t>
            </a:r>
            <a:r>
              <a:rPr lang="en-US" sz="1400" dirty="0" err="1"/>
              <a:t>fjernvarme</a:t>
            </a:r>
            <a:r>
              <a:rPr lang="en-US" sz="1400" dirty="0"/>
              <a:t> (DK) and comparison with a ULISSE Reservoir.</a:t>
            </a:r>
          </a:p>
        </p:txBody>
      </p:sp>
    </p:spTree>
    <p:extLst>
      <p:ext uri="{BB962C8B-B14F-4D97-AF65-F5344CB8AC3E}">
        <p14:creationId xmlns:p14="http://schemas.microsoft.com/office/powerpoint/2010/main" val="4100406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066734-99F5-D938-3876-385FB7F059F4}"/>
              </a:ext>
            </a:extLst>
          </p:cNvPr>
          <p:cNvSpPr>
            <a:spLocks noGrp="1"/>
          </p:cNvSpPr>
          <p:nvPr>
            <p:ph type="title"/>
          </p:nvPr>
        </p:nvSpPr>
        <p:spPr>
          <a:xfrm>
            <a:off x="567177" y="481263"/>
            <a:ext cx="11057646" cy="1138094"/>
          </a:xfrm>
        </p:spPr>
        <p:txBody>
          <a:bodyPr>
            <a:normAutofit/>
          </a:bodyPr>
          <a:lstStyle/>
          <a:p>
            <a:pPr>
              <a:lnSpc>
                <a:spcPct val="107000"/>
              </a:lnSpc>
              <a:spcAft>
                <a:spcPts val="800"/>
              </a:spcAft>
            </a:pPr>
            <a:r>
              <a:rPr lang="en-GB" sz="1800" b="1" i="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Investment cost of different types of hot water storage (source: HSLU </a:t>
            </a:r>
            <a:r>
              <a:rPr lang="en-GB" sz="1800" b="1" i="1" cap="none"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hochschule</a:t>
            </a:r>
            <a:r>
              <a:rPr lang="en-GB" sz="1800" b="1" i="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1" i="1" cap="none"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luzern</a:t>
            </a:r>
            <a:r>
              <a:rPr lang="en-GB" sz="1800" b="1" i="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a:t>
            </a:r>
            <a:br>
              <a:rPr lang="fr-FR" sz="1800" b="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br>
            <a:r>
              <a:rPr lang="en-GB" sz="1800" b="1" i="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We observe the effect of size (economy of scale) with a linear regression which tends towards 10 CHF/m</a:t>
            </a:r>
            <a:r>
              <a:rPr lang="en-GB" sz="1800" b="1" i="1" cap="none" baseline="30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3</a:t>
            </a:r>
            <a:r>
              <a:rPr lang="en-GB" sz="1800" b="1" i="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@1 M </a:t>
            </a:r>
            <a:r>
              <a:rPr lang="en-GB" sz="1800" b="1" i="1" cap="non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m</a:t>
            </a:r>
            <a:r>
              <a:rPr lang="en-GB" sz="1800" b="1" i="1" cap="none" baseline="300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3</a:t>
            </a:r>
            <a:endParaRPr lang="fr-FR" b="1" cap="none" dirty="0">
              <a:solidFill>
                <a:schemeClr val="accent1"/>
              </a:solidFill>
            </a:endParaRPr>
          </a:p>
        </p:txBody>
      </p:sp>
      <p:pic>
        <p:nvPicPr>
          <p:cNvPr id="6" name="Espace réservé du contenu 5">
            <a:extLst>
              <a:ext uri="{FF2B5EF4-FFF2-40B4-BE49-F238E27FC236}">
                <a16:creationId xmlns:a16="http://schemas.microsoft.com/office/drawing/2014/main" id="{10D4D100-B8C7-2D4F-B88F-D2C3E777A534}"/>
              </a:ext>
            </a:extLst>
          </p:cNvPr>
          <p:cNvPicPr>
            <a:picLocks noGrp="1" noChangeAspect="1"/>
          </p:cNvPicPr>
          <p:nvPr>
            <p:ph sz="quarter" idx="13"/>
          </p:nvPr>
        </p:nvPicPr>
        <p:blipFill>
          <a:blip r:embed="rId2"/>
          <a:stretch>
            <a:fillRect/>
          </a:stretch>
        </p:blipFill>
        <p:spPr>
          <a:xfrm>
            <a:off x="1584920" y="1323474"/>
            <a:ext cx="7719435" cy="4872789"/>
          </a:xfrm>
          <a:prstGeom prst="rect">
            <a:avLst/>
          </a:prstGeom>
        </p:spPr>
      </p:pic>
      <p:sp>
        <p:nvSpPr>
          <p:cNvPr id="7" name="ZoneTexte 6">
            <a:extLst>
              <a:ext uri="{FF2B5EF4-FFF2-40B4-BE49-F238E27FC236}">
                <a16:creationId xmlns:a16="http://schemas.microsoft.com/office/drawing/2014/main" id="{8A8A5308-9566-627B-637A-5A2FDBFD592B}"/>
              </a:ext>
            </a:extLst>
          </p:cNvPr>
          <p:cNvSpPr txBox="1"/>
          <p:nvPr/>
        </p:nvSpPr>
        <p:spPr>
          <a:xfrm>
            <a:off x="9304355" y="4186990"/>
            <a:ext cx="1975497" cy="646331"/>
          </a:xfrm>
          <a:prstGeom prst="rect">
            <a:avLst/>
          </a:prstGeom>
          <a:solidFill>
            <a:schemeClr val="bg1"/>
          </a:solidFill>
          <a:ln>
            <a:solidFill>
              <a:schemeClr val="bg1"/>
            </a:solidFill>
          </a:ln>
          <a:effectLst>
            <a:softEdge rad="101600"/>
          </a:effectLst>
        </p:spPr>
        <p:txBody>
          <a:bodyPr wrap="square" rtlCol="0">
            <a:spAutoFit/>
          </a:bodyPr>
          <a:lstStyle/>
          <a:p>
            <a:pPr algn="ctr"/>
            <a:r>
              <a:rPr lang="en-GB" dirty="0"/>
              <a:t> 1ULISSE Reservoir</a:t>
            </a:r>
          </a:p>
          <a:p>
            <a:pPr algn="ctr"/>
            <a:r>
              <a:rPr lang="en-GB" dirty="0"/>
              <a:t>+/- 20 M CHF  (?)</a:t>
            </a:r>
          </a:p>
        </p:txBody>
      </p:sp>
    </p:spTree>
    <p:extLst>
      <p:ext uri="{BB962C8B-B14F-4D97-AF65-F5344CB8AC3E}">
        <p14:creationId xmlns:p14="http://schemas.microsoft.com/office/powerpoint/2010/main" val="3652678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A8A8F-5522-A7C1-571F-FD78AFED83EA}"/>
              </a:ext>
            </a:extLst>
          </p:cNvPr>
          <p:cNvSpPr>
            <a:spLocks noGrp="1"/>
          </p:cNvSpPr>
          <p:nvPr>
            <p:ph type="title"/>
          </p:nvPr>
        </p:nvSpPr>
        <p:spPr>
          <a:xfrm>
            <a:off x="913774" y="409968"/>
            <a:ext cx="10364451" cy="925538"/>
          </a:xfrm>
        </p:spPr>
        <p:txBody>
          <a:bodyPr>
            <a:normAutofit/>
          </a:bodyPr>
          <a:lstStyle/>
          <a:p>
            <a:r>
              <a:rPr lang="en-US" sz="2800" cap="none" dirty="0">
                <a:solidFill>
                  <a:srgbClr val="0070C0"/>
                </a:solidFill>
              </a:rPr>
              <a:t>Next step of the dual ULISSE &amp; CORSAIRE P+D projects</a:t>
            </a:r>
            <a:endParaRPr lang="fr-FR" sz="2800" cap="none" dirty="0">
              <a:solidFill>
                <a:srgbClr val="0070C0"/>
              </a:solidFill>
            </a:endParaRPr>
          </a:p>
        </p:txBody>
      </p:sp>
      <p:sp>
        <p:nvSpPr>
          <p:cNvPr id="3" name="Espace réservé du contenu 2">
            <a:extLst>
              <a:ext uri="{FF2B5EF4-FFF2-40B4-BE49-F238E27FC236}">
                <a16:creationId xmlns:a16="http://schemas.microsoft.com/office/drawing/2014/main" id="{133CCDCF-96B4-6022-FE5F-02677B9233CE}"/>
              </a:ext>
            </a:extLst>
          </p:cNvPr>
          <p:cNvSpPr>
            <a:spLocks noGrp="1"/>
          </p:cNvSpPr>
          <p:nvPr>
            <p:ph sz="quarter" idx="13"/>
          </p:nvPr>
        </p:nvSpPr>
        <p:spPr>
          <a:xfrm>
            <a:off x="913774" y="1121681"/>
            <a:ext cx="10363826" cy="3424107"/>
          </a:xfrm>
        </p:spPr>
        <p:txBody>
          <a:bodyPr>
            <a:normAutofit fontScale="62500" lnSpcReduction="20000"/>
          </a:bodyPr>
          <a:lstStyle/>
          <a:p>
            <a:r>
              <a:rPr lang="en-US" sz="3400" b="1" cap="none" dirty="0">
                <a:solidFill>
                  <a:srgbClr val="0070C0"/>
                </a:solidFill>
              </a:rPr>
              <a:t>A. For the ULISSE part:</a:t>
            </a:r>
          </a:p>
          <a:p>
            <a:r>
              <a:rPr lang="en-US" cap="none" dirty="0"/>
              <a:t>1. Continue the </a:t>
            </a:r>
            <a:r>
              <a:rPr lang="en-US" b="1" cap="none" dirty="0">
                <a:solidFill>
                  <a:schemeClr val="accent1"/>
                </a:solidFill>
              </a:rPr>
              <a:t>numerical simulation </a:t>
            </a:r>
            <a:r>
              <a:rPr lang="en-US" cap="none" dirty="0"/>
              <a:t>(COMSOL) of the Mock-up and of the full-scale ULISSE Reservoir.</a:t>
            </a:r>
          </a:p>
          <a:p>
            <a:r>
              <a:rPr lang="en-US" cap="none" dirty="0"/>
              <a:t>2. Analyse the </a:t>
            </a:r>
            <a:r>
              <a:rPr lang="en-US" b="1" cap="none" dirty="0">
                <a:solidFill>
                  <a:schemeClr val="accent1"/>
                </a:solidFill>
              </a:rPr>
              <a:t>real potential for the installation </a:t>
            </a:r>
            <a:r>
              <a:rPr lang="en-US" cap="none" dirty="0"/>
              <a:t>of ULISSE Reservoirs (2 M m</a:t>
            </a:r>
            <a:r>
              <a:rPr lang="en-US" cap="none" baseline="30000" dirty="0"/>
              <a:t>3</a:t>
            </a:r>
            <a:r>
              <a:rPr lang="en-US" cap="none" dirty="0"/>
              <a:t>) in the 15 largest Swiss lakes.</a:t>
            </a:r>
          </a:p>
          <a:p>
            <a:r>
              <a:rPr lang="en-US" cap="none" dirty="0"/>
              <a:t>3. Carry out an in-depth </a:t>
            </a:r>
            <a:r>
              <a:rPr lang="en-US" b="1" cap="none" dirty="0">
                <a:solidFill>
                  <a:schemeClr val="accent1"/>
                </a:solidFill>
              </a:rPr>
              <a:t>environmental impact </a:t>
            </a:r>
            <a:r>
              <a:rPr lang="en-US" cap="none" dirty="0"/>
              <a:t>study for the lakes concerned.</a:t>
            </a:r>
          </a:p>
          <a:p>
            <a:r>
              <a:rPr lang="en-US" cap="none" dirty="0"/>
              <a:t>4. Realization of an in-depth study of the </a:t>
            </a:r>
            <a:r>
              <a:rPr lang="en-US" b="1" cap="none" dirty="0">
                <a:solidFill>
                  <a:schemeClr val="accent1"/>
                </a:solidFill>
              </a:rPr>
              <a:t>hydrodynamic behaviour </a:t>
            </a:r>
            <a:r>
              <a:rPr lang="en-US" cap="none" dirty="0"/>
              <a:t>of the ULISSE Reservoirs against the lake currentology; particularly the structural integrity of the Reservoirs against internal “seiches” causing internal opposing shear currents in the large lakes (appendix: 3).</a:t>
            </a:r>
          </a:p>
          <a:p>
            <a:r>
              <a:rPr lang="en-US" cap="none" dirty="0"/>
              <a:t>5. Development of an autonomous drone for cleaning the envelope and inspecting the standard reservoir.</a:t>
            </a:r>
          </a:p>
          <a:p>
            <a:r>
              <a:rPr lang="en-US" cap="none" dirty="0"/>
              <a:t>6. Development of a 1st prototype of the intermediate-sized reservoir for a first study of the behaviour in a closed basin or a lake.</a:t>
            </a:r>
          </a:p>
          <a:p>
            <a:r>
              <a:rPr lang="en-US" cap="none" dirty="0"/>
              <a:t>7. Realization and installation in real situation of a </a:t>
            </a:r>
            <a:r>
              <a:rPr lang="en-US" b="1" cap="none" dirty="0">
                <a:solidFill>
                  <a:schemeClr val="accent1"/>
                </a:solidFill>
              </a:rPr>
              <a:t>pilot test of a full size </a:t>
            </a:r>
            <a:r>
              <a:rPr lang="en-US" cap="none" dirty="0"/>
              <a:t>(2 M m</a:t>
            </a:r>
            <a:r>
              <a:rPr lang="en-US" cap="none" baseline="30000" dirty="0"/>
              <a:t>3</a:t>
            </a:r>
            <a:r>
              <a:rPr lang="en-US" cap="none" dirty="0"/>
              <a:t>) </a:t>
            </a:r>
            <a:r>
              <a:rPr lang="en-US" b="1" cap="none" dirty="0">
                <a:solidFill>
                  <a:schemeClr val="accent1"/>
                </a:solidFill>
              </a:rPr>
              <a:t>with observation (LéXPLORE) of the physical and environmental behaviour against the lake</a:t>
            </a:r>
            <a:r>
              <a:rPr lang="en-US" b="1" cap="none" dirty="0"/>
              <a:t>. </a:t>
            </a:r>
            <a:r>
              <a:rPr lang="en-GB" sz="1800" cap="none"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cap="none" dirty="0">
                <a:effectLst/>
                <a:latin typeface="Calibri" panose="020F0502020204030204" pitchFamily="34" charset="0"/>
                <a:ea typeface="Calibri" panose="020F0502020204030204" pitchFamily="34" charset="0"/>
                <a:cs typeface="Times New Roman" panose="02020603050405020304" pitchFamily="18" charset="0"/>
              </a:rPr>
              <a:t>connection to the CCT would make it possible to test the energy impact of ULISSE on the performance of brand new heat pumps and lake water pumping station (SPP) of the EPFL – UNIL campuses.</a:t>
            </a:r>
            <a:r>
              <a:rPr lang="en-GB" sz="1800" cap="none" dirty="0">
                <a:effectLst/>
                <a:latin typeface="Calibri" panose="020F0502020204030204" pitchFamily="34" charset="0"/>
                <a:ea typeface="Calibri" panose="020F0502020204030204" pitchFamily="34" charset="0"/>
                <a:cs typeface="Times New Roman" panose="02020603050405020304" pitchFamily="18" charset="0"/>
              </a:rPr>
              <a:t> </a:t>
            </a:r>
            <a:endParaRPr lang="en-US" b="1" cap="none" dirty="0"/>
          </a:p>
          <a:p>
            <a:endParaRPr lang="fr-FR" dirty="0"/>
          </a:p>
        </p:txBody>
      </p:sp>
      <p:pic>
        <p:nvPicPr>
          <p:cNvPr id="4" name="Image 3">
            <a:extLst>
              <a:ext uri="{FF2B5EF4-FFF2-40B4-BE49-F238E27FC236}">
                <a16:creationId xmlns:a16="http://schemas.microsoft.com/office/drawing/2014/main" id="{A3122F1F-51BD-91F6-E617-AEE9DC852789}"/>
              </a:ext>
            </a:extLst>
          </p:cNvPr>
          <p:cNvPicPr>
            <a:picLocks noChangeAspect="1"/>
          </p:cNvPicPr>
          <p:nvPr/>
        </p:nvPicPr>
        <p:blipFill>
          <a:blip r:embed="rId2"/>
          <a:stretch>
            <a:fillRect/>
          </a:stretch>
        </p:blipFill>
        <p:spPr>
          <a:xfrm>
            <a:off x="664599" y="4404147"/>
            <a:ext cx="3682303" cy="2298391"/>
          </a:xfrm>
          <a:prstGeom prst="rect">
            <a:avLst/>
          </a:prstGeom>
        </p:spPr>
      </p:pic>
      <p:pic>
        <p:nvPicPr>
          <p:cNvPr id="5" name="Image 4">
            <a:extLst>
              <a:ext uri="{FF2B5EF4-FFF2-40B4-BE49-F238E27FC236}">
                <a16:creationId xmlns:a16="http://schemas.microsoft.com/office/drawing/2014/main" id="{B963C8A3-E4AA-0F6E-A3F4-3AB8395BC541}"/>
              </a:ext>
            </a:extLst>
          </p:cNvPr>
          <p:cNvPicPr>
            <a:picLocks noChangeAspect="1"/>
          </p:cNvPicPr>
          <p:nvPr/>
        </p:nvPicPr>
        <p:blipFill>
          <a:blip r:embed="rId3"/>
          <a:stretch>
            <a:fillRect/>
          </a:stretch>
        </p:blipFill>
        <p:spPr>
          <a:xfrm>
            <a:off x="3382294" y="4404147"/>
            <a:ext cx="542591" cy="310923"/>
          </a:xfrm>
          <a:prstGeom prst="rect">
            <a:avLst/>
          </a:prstGeom>
        </p:spPr>
      </p:pic>
      <p:pic>
        <p:nvPicPr>
          <p:cNvPr id="6" name="Image 5">
            <a:extLst>
              <a:ext uri="{FF2B5EF4-FFF2-40B4-BE49-F238E27FC236}">
                <a16:creationId xmlns:a16="http://schemas.microsoft.com/office/drawing/2014/main" id="{7ABBECBA-29CC-5354-C493-BCD46CDF4AFC}"/>
              </a:ext>
            </a:extLst>
          </p:cNvPr>
          <p:cNvPicPr>
            <a:picLocks noChangeAspect="1"/>
          </p:cNvPicPr>
          <p:nvPr/>
        </p:nvPicPr>
        <p:blipFill>
          <a:blip r:embed="rId4"/>
          <a:stretch>
            <a:fillRect/>
          </a:stretch>
        </p:blipFill>
        <p:spPr>
          <a:xfrm>
            <a:off x="4594364" y="4404147"/>
            <a:ext cx="3969489" cy="2208935"/>
          </a:xfrm>
          <a:prstGeom prst="rect">
            <a:avLst/>
          </a:prstGeom>
        </p:spPr>
      </p:pic>
      <p:pic>
        <p:nvPicPr>
          <p:cNvPr id="7" name="Image 6">
            <a:extLst>
              <a:ext uri="{FF2B5EF4-FFF2-40B4-BE49-F238E27FC236}">
                <a16:creationId xmlns:a16="http://schemas.microsoft.com/office/drawing/2014/main" id="{E946B029-8D11-B8EF-E114-3B7E2C8F9B24}"/>
              </a:ext>
            </a:extLst>
          </p:cNvPr>
          <p:cNvPicPr>
            <a:picLocks noChangeAspect="1"/>
          </p:cNvPicPr>
          <p:nvPr/>
        </p:nvPicPr>
        <p:blipFill>
          <a:blip r:embed="rId5"/>
          <a:stretch>
            <a:fillRect/>
          </a:stretch>
        </p:blipFill>
        <p:spPr>
          <a:xfrm>
            <a:off x="8782748" y="4404194"/>
            <a:ext cx="2365453" cy="1761897"/>
          </a:xfrm>
          <a:prstGeom prst="rect">
            <a:avLst/>
          </a:prstGeom>
        </p:spPr>
      </p:pic>
      <p:sp>
        <p:nvSpPr>
          <p:cNvPr id="9" name="ZoneTexte 8">
            <a:extLst>
              <a:ext uri="{FF2B5EF4-FFF2-40B4-BE49-F238E27FC236}">
                <a16:creationId xmlns:a16="http://schemas.microsoft.com/office/drawing/2014/main" id="{1079011B-F7AD-99C6-B4C3-15C944574D40}"/>
              </a:ext>
            </a:extLst>
          </p:cNvPr>
          <p:cNvSpPr txBox="1"/>
          <p:nvPr/>
        </p:nvSpPr>
        <p:spPr>
          <a:xfrm>
            <a:off x="8980388" y="5771802"/>
            <a:ext cx="1970172" cy="369332"/>
          </a:xfrm>
          <a:prstGeom prst="rect">
            <a:avLst/>
          </a:prstGeom>
          <a:noFill/>
        </p:spPr>
        <p:txBody>
          <a:bodyPr wrap="square">
            <a:spAutoFit/>
          </a:bodyPr>
          <a:lstStyle/>
          <a:p>
            <a:r>
              <a:rPr lang="fr-FR" dirty="0">
                <a:solidFill>
                  <a:schemeClr val="bg1"/>
                </a:solidFill>
              </a:rPr>
              <a:t>LéXPLORE platform </a:t>
            </a:r>
          </a:p>
        </p:txBody>
      </p:sp>
    </p:spTree>
    <p:extLst>
      <p:ext uri="{BB962C8B-B14F-4D97-AF65-F5344CB8AC3E}">
        <p14:creationId xmlns:p14="http://schemas.microsoft.com/office/powerpoint/2010/main" val="4037265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6ADAAB-9152-C043-F52F-E40C8FB7B234}"/>
              </a:ext>
            </a:extLst>
          </p:cNvPr>
          <p:cNvSpPr>
            <a:spLocks noGrp="1"/>
          </p:cNvSpPr>
          <p:nvPr>
            <p:ph type="title"/>
          </p:nvPr>
        </p:nvSpPr>
        <p:spPr>
          <a:xfrm>
            <a:off x="913775" y="343252"/>
            <a:ext cx="10364451" cy="608704"/>
          </a:xfrm>
        </p:spPr>
        <p:txBody>
          <a:bodyPr>
            <a:normAutofit/>
          </a:bodyPr>
          <a:lstStyle/>
          <a:p>
            <a:r>
              <a:rPr lang="en-US" sz="2000" b="1" cap="none" dirty="0">
                <a:solidFill>
                  <a:schemeClr val="accent1"/>
                </a:solidFill>
              </a:rPr>
              <a:t>B. For the CORSAIRE free heating part:</a:t>
            </a:r>
            <a:endParaRPr lang="fr-FR" sz="2000" b="1" cap="none" dirty="0">
              <a:solidFill>
                <a:schemeClr val="accent1"/>
              </a:solidFill>
            </a:endParaRPr>
          </a:p>
        </p:txBody>
      </p:sp>
      <p:sp>
        <p:nvSpPr>
          <p:cNvPr id="3" name="Espace réservé du contenu 2">
            <a:extLst>
              <a:ext uri="{FF2B5EF4-FFF2-40B4-BE49-F238E27FC236}">
                <a16:creationId xmlns:a16="http://schemas.microsoft.com/office/drawing/2014/main" id="{CC175137-006A-62C1-8C00-D4950A8E67CA}"/>
              </a:ext>
            </a:extLst>
          </p:cNvPr>
          <p:cNvSpPr>
            <a:spLocks noGrp="1"/>
          </p:cNvSpPr>
          <p:nvPr>
            <p:ph sz="quarter" idx="13"/>
          </p:nvPr>
        </p:nvSpPr>
        <p:spPr>
          <a:xfrm>
            <a:off x="914399" y="910863"/>
            <a:ext cx="10363826" cy="3424107"/>
          </a:xfrm>
        </p:spPr>
        <p:txBody>
          <a:bodyPr>
            <a:normAutofit fontScale="70000" lnSpcReduction="20000"/>
          </a:bodyPr>
          <a:lstStyle/>
          <a:p>
            <a:r>
              <a:rPr lang="en-US" cap="none" dirty="0"/>
              <a:t>The ULISSE project, associated with the integration of the CORSAIRE free heating process, should </a:t>
            </a:r>
            <a:r>
              <a:rPr lang="en-US" b="1" cap="none" dirty="0">
                <a:solidFill>
                  <a:schemeClr val="accent1"/>
                </a:solidFill>
              </a:rPr>
              <a:t>restart the CORSAIRE project officially included and initiated in cantonal energy master plan 2001-2005 of Geneva.</a:t>
            </a:r>
          </a:p>
          <a:p>
            <a:r>
              <a:rPr lang="en-US" cap="none" dirty="0"/>
              <a:t>The </a:t>
            </a:r>
            <a:r>
              <a:rPr lang="en-US" i="1" cap="none" dirty="0"/>
              <a:t>Services Industriels de Genève </a:t>
            </a:r>
            <a:r>
              <a:rPr lang="en-US" cap="none" dirty="0"/>
              <a:t>(SIG) are in charge of the public drinking water network (DWN) of the canton of Geneva and fully involved in the GeniLac project, “flagship” of the TLN in Switzerland. For this, the following points should be taken up:</a:t>
            </a:r>
          </a:p>
          <a:p>
            <a:r>
              <a:rPr lang="en-US" cap="none" dirty="0"/>
              <a:t>1. Basic study (master thesis of W. van Sprolant EPFL 1995).</a:t>
            </a:r>
          </a:p>
          <a:p>
            <a:r>
              <a:rPr lang="en-US" cap="none" dirty="0"/>
              <a:t>2. Study of the specific heat loss of the public drinking water network (DWN).</a:t>
            </a:r>
          </a:p>
          <a:p>
            <a:r>
              <a:rPr lang="en-US" cap="none" dirty="0"/>
              <a:t>3. Study of the physical integrity of the DWN (under winter free heating).</a:t>
            </a:r>
          </a:p>
          <a:p>
            <a:r>
              <a:rPr lang="en-US" cap="none" dirty="0"/>
              <a:t>4. Study of the sanitary integrity of the tap water undergoing a winter temperature correction.</a:t>
            </a:r>
          </a:p>
          <a:p>
            <a:r>
              <a:rPr lang="en-US" cap="none" dirty="0"/>
              <a:t>5. Psychosociological study of the acceptance of the winter modification of the tap water temperature</a:t>
            </a:r>
          </a:p>
          <a:p>
            <a:r>
              <a:rPr lang="en-US" cap="none" dirty="0"/>
              <a:t>6. Study of the impact(s) of the CORSAIRE free heating on a </a:t>
            </a:r>
            <a:r>
              <a:rPr lang="en-US" b="1" cap="none" dirty="0">
                <a:solidFill>
                  <a:schemeClr val="accent1"/>
                </a:solidFill>
              </a:rPr>
              <a:t>pilot building Cité du Lignon</a:t>
            </a:r>
            <a:endParaRPr lang="en-US" cap="none" dirty="0"/>
          </a:p>
          <a:p>
            <a:endParaRPr lang="fr-FR" dirty="0"/>
          </a:p>
        </p:txBody>
      </p:sp>
      <p:pic>
        <p:nvPicPr>
          <p:cNvPr id="4" name="Image 3">
            <a:extLst>
              <a:ext uri="{FF2B5EF4-FFF2-40B4-BE49-F238E27FC236}">
                <a16:creationId xmlns:a16="http://schemas.microsoft.com/office/drawing/2014/main" id="{175B7E85-39C9-2C5F-D09F-5E01E26ED2F8}"/>
              </a:ext>
            </a:extLst>
          </p:cNvPr>
          <p:cNvPicPr>
            <a:picLocks noChangeAspect="1"/>
          </p:cNvPicPr>
          <p:nvPr/>
        </p:nvPicPr>
        <p:blipFill>
          <a:blip r:embed="rId2"/>
          <a:stretch>
            <a:fillRect/>
          </a:stretch>
        </p:blipFill>
        <p:spPr>
          <a:xfrm>
            <a:off x="8530836" y="2664675"/>
            <a:ext cx="3466113" cy="2595358"/>
          </a:xfrm>
          <a:prstGeom prst="rect">
            <a:avLst/>
          </a:prstGeom>
        </p:spPr>
      </p:pic>
      <p:pic>
        <p:nvPicPr>
          <p:cNvPr id="8" name="Image 7">
            <a:extLst>
              <a:ext uri="{FF2B5EF4-FFF2-40B4-BE49-F238E27FC236}">
                <a16:creationId xmlns:a16="http://schemas.microsoft.com/office/drawing/2014/main" id="{023A50C3-83F9-ED0E-A9D5-0A4E7802D837}"/>
              </a:ext>
            </a:extLst>
          </p:cNvPr>
          <p:cNvPicPr>
            <a:picLocks noChangeAspect="1"/>
          </p:cNvPicPr>
          <p:nvPr/>
        </p:nvPicPr>
        <p:blipFill>
          <a:blip r:embed="rId3"/>
          <a:stretch>
            <a:fillRect/>
          </a:stretch>
        </p:blipFill>
        <p:spPr>
          <a:xfrm>
            <a:off x="4722395" y="5413363"/>
            <a:ext cx="3657143" cy="1228571"/>
          </a:xfrm>
          <a:prstGeom prst="rect">
            <a:avLst/>
          </a:prstGeom>
        </p:spPr>
      </p:pic>
      <p:sp>
        <p:nvSpPr>
          <p:cNvPr id="10" name="ZoneTexte 9">
            <a:extLst>
              <a:ext uri="{FF2B5EF4-FFF2-40B4-BE49-F238E27FC236}">
                <a16:creationId xmlns:a16="http://schemas.microsoft.com/office/drawing/2014/main" id="{8A8C0661-E7CE-CDB5-67A5-74E58E0EDDFA}"/>
              </a:ext>
            </a:extLst>
          </p:cNvPr>
          <p:cNvSpPr txBox="1"/>
          <p:nvPr/>
        </p:nvSpPr>
        <p:spPr>
          <a:xfrm>
            <a:off x="913775" y="4197337"/>
            <a:ext cx="6093994" cy="1200329"/>
          </a:xfrm>
          <a:prstGeom prst="rect">
            <a:avLst/>
          </a:prstGeom>
          <a:noFill/>
        </p:spPr>
        <p:txBody>
          <a:bodyPr wrap="square">
            <a:spAutoFit/>
          </a:bodyPr>
          <a:lstStyle/>
          <a:p>
            <a:r>
              <a:rPr lang="en-US" dirty="0">
                <a:solidFill>
                  <a:schemeClr val="accent1"/>
                </a:solidFill>
              </a:rPr>
              <a:t>Proposal for the Cité du Lignon in Geneva </a:t>
            </a:r>
            <a:r>
              <a:rPr lang="en-US" b="1" dirty="0">
                <a:solidFill>
                  <a:schemeClr val="accent1"/>
                </a:solidFill>
              </a:rPr>
              <a:t>temporary connected </a:t>
            </a:r>
            <a:r>
              <a:rPr lang="en-US" dirty="0">
                <a:solidFill>
                  <a:schemeClr val="accent1"/>
                </a:solidFill>
              </a:rPr>
              <a:t>to the Aïre Waste Water Treatment Plant as a Pilot for a multidisciplinary impacts study of the CORSAIRE free heating on the public Drinking Water Network</a:t>
            </a:r>
          </a:p>
        </p:txBody>
      </p:sp>
      <p:sp>
        <p:nvSpPr>
          <p:cNvPr id="12" name="ZoneTexte 11">
            <a:extLst>
              <a:ext uri="{FF2B5EF4-FFF2-40B4-BE49-F238E27FC236}">
                <a16:creationId xmlns:a16="http://schemas.microsoft.com/office/drawing/2014/main" id="{5EF0FF75-18CF-5ECA-144F-899775C3064A}"/>
              </a:ext>
            </a:extLst>
          </p:cNvPr>
          <p:cNvSpPr txBox="1"/>
          <p:nvPr/>
        </p:nvSpPr>
        <p:spPr>
          <a:xfrm>
            <a:off x="913775" y="5916316"/>
            <a:ext cx="3657143" cy="646331"/>
          </a:xfrm>
          <a:prstGeom prst="rect">
            <a:avLst/>
          </a:prstGeom>
          <a:noFill/>
        </p:spPr>
        <p:txBody>
          <a:bodyPr wrap="square">
            <a:spAutoFit/>
          </a:bodyPr>
          <a:lstStyle/>
          <a:p>
            <a:pPr algn="ctr"/>
            <a:r>
              <a:rPr lang="fr-FR" dirty="0"/>
              <a:t>The Cité du Lignon</a:t>
            </a:r>
          </a:p>
          <a:p>
            <a:pPr algn="ctr"/>
            <a:r>
              <a:rPr lang="fr-FR" dirty="0"/>
              <a:t>2’780 housing units, 6’500 inhabitants</a:t>
            </a:r>
          </a:p>
        </p:txBody>
      </p:sp>
    </p:spTree>
    <p:extLst>
      <p:ext uri="{BB962C8B-B14F-4D97-AF65-F5344CB8AC3E}">
        <p14:creationId xmlns:p14="http://schemas.microsoft.com/office/powerpoint/2010/main" val="504450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D17BB-80A0-0B61-29D1-1A8F83FA64DF}"/>
              </a:ext>
            </a:extLst>
          </p:cNvPr>
          <p:cNvSpPr>
            <a:spLocks noGrp="1"/>
          </p:cNvSpPr>
          <p:nvPr>
            <p:ph type="title"/>
          </p:nvPr>
        </p:nvSpPr>
        <p:spPr>
          <a:xfrm>
            <a:off x="920125" y="275079"/>
            <a:ext cx="10351752" cy="771637"/>
          </a:xfrm>
        </p:spPr>
        <p:txBody>
          <a:bodyPr>
            <a:normAutofit/>
          </a:bodyPr>
          <a:lstStyle/>
          <a:p>
            <a:r>
              <a:rPr lang="en-GB" sz="2800" dirty="0">
                <a:solidFill>
                  <a:schemeClr val="accent1"/>
                </a:solidFill>
              </a:rPr>
              <a:t>Potential Collaborations</a:t>
            </a:r>
          </a:p>
        </p:txBody>
      </p:sp>
      <p:sp>
        <p:nvSpPr>
          <p:cNvPr id="3" name="Espace réservé du texte 2">
            <a:extLst>
              <a:ext uri="{FF2B5EF4-FFF2-40B4-BE49-F238E27FC236}">
                <a16:creationId xmlns:a16="http://schemas.microsoft.com/office/drawing/2014/main" id="{8B559B3A-6DE6-7B65-3C70-0D6AA49405DA}"/>
              </a:ext>
            </a:extLst>
          </p:cNvPr>
          <p:cNvSpPr>
            <a:spLocks noGrp="1"/>
          </p:cNvSpPr>
          <p:nvPr>
            <p:ph type="body" idx="1"/>
          </p:nvPr>
        </p:nvSpPr>
        <p:spPr>
          <a:xfrm>
            <a:off x="920125" y="1166920"/>
            <a:ext cx="10351752" cy="3537427"/>
          </a:xfrm>
        </p:spPr>
        <p:txBody>
          <a:bodyPr>
            <a:normAutofit fontScale="92500" lnSpcReduction="20000"/>
          </a:bodyPr>
          <a:lstStyle/>
          <a:p>
            <a:pPr algn="l"/>
            <a:r>
              <a:rPr lang="en-GB" cap="none" dirty="0">
                <a:solidFill>
                  <a:schemeClr val="tx1"/>
                </a:solidFill>
              </a:rPr>
              <a:t>- DeCarbCH SWEET Consortium (Decarbonisation of heating and cooling in Switzerland): </a:t>
            </a:r>
            <a:r>
              <a:rPr lang="en-GB" b="1" cap="none" dirty="0">
                <a:solidFill>
                  <a:schemeClr val="tx1"/>
                </a:solidFill>
              </a:rPr>
              <a:t>Thermal grids (cooling &amp; heating), heat pumps, renewable seasonal heat storage</a:t>
            </a:r>
            <a:r>
              <a:rPr lang="en-GB" b="1" dirty="0">
                <a:solidFill>
                  <a:schemeClr val="tx1"/>
                </a:solidFill>
              </a:rPr>
              <a:t>,</a:t>
            </a:r>
            <a:r>
              <a:rPr lang="en-GB" cap="none" dirty="0">
                <a:solidFill>
                  <a:schemeClr val="tx1"/>
                </a:solidFill>
              </a:rPr>
              <a:t> partnership between: UNIG, ETH Zurich, HSLU, HEIG</a:t>
            </a:r>
            <a:r>
              <a:rPr lang="en-GB" cap="none" baseline="30000" dirty="0">
                <a:solidFill>
                  <a:schemeClr val="tx1"/>
                </a:solidFill>
              </a:rPr>
              <a:t>VD</a:t>
            </a:r>
            <a:r>
              <a:rPr lang="en-GB" cap="none" dirty="0">
                <a:solidFill>
                  <a:schemeClr val="tx1"/>
                </a:solidFill>
              </a:rPr>
              <a:t>, OST, ZHAW, SUPSI, INDP, CREM, EMPA; (2021 – 2028)</a:t>
            </a:r>
          </a:p>
          <a:p>
            <a:pPr algn="l"/>
            <a:r>
              <a:rPr lang="en-GB" cap="none" dirty="0">
                <a:solidFill>
                  <a:schemeClr val="tx1"/>
                </a:solidFill>
              </a:rPr>
              <a:t>- SIG, SI of other cantons</a:t>
            </a:r>
          </a:p>
          <a:p>
            <a:pPr algn="l"/>
            <a:r>
              <a:rPr lang="en-GB" cap="none" dirty="0">
                <a:solidFill>
                  <a:schemeClr val="tx1"/>
                </a:solidFill>
              </a:rPr>
              <a:t>- EPFL (ULISSE Reservoir engineering and tests, COPsys measurements on CCT, etc.)</a:t>
            </a:r>
          </a:p>
          <a:p>
            <a:pPr algn="l"/>
            <a:r>
              <a:rPr lang="en-GB" cap="none" dirty="0">
                <a:solidFill>
                  <a:schemeClr val="tx1"/>
                </a:solidFill>
              </a:rPr>
              <a:t>- LéXPLORE: (</a:t>
            </a:r>
            <a:r>
              <a:rPr lang="en-US" cap="none" dirty="0">
                <a:solidFill>
                  <a:schemeClr val="tx1"/>
                </a:solidFill>
              </a:rPr>
              <a:t>partnership between EPFL, Eawag, UNIG, UNIL,</a:t>
            </a:r>
          </a:p>
          <a:p>
            <a:pPr algn="l"/>
            <a:r>
              <a:rPr lang="en-US" cap="none" dirty="0">
                <a:solidFill>
                  <a:schemeClr val="tx1"/>
                </a:solidFill>
              </a:rPr>
              <a:t>and CARRTEL in Thonon-les-Bains).</a:t>
            </a:r>
          </a:p>
          <a:p>
            <a:pPr algn="l"/>
            <a:r>
              <a:rPr lang="en-US" cap="none" dirty="0">
                <a:solidFill>
                  <a:schemeClr val="tx1"/>
                </a:solidFill>
              </a:rPr>
              <a:t>- Federal and Cantonal Energy Offices</a:t>
            </a:r>
          </a:p>
          <a:p>
            <a:pPr algn="l"/>
            <a:r>
              <a:rPr lang="en-US" cap="none" dirty="0">
                <a:solidFill>
                  <a:schemeClr val="tx1"/>
                </a:solidFill>
              </a:rPr>
              <a:t>- CERN… </a:t>
            </a:r>
            <a:endParaRPr lang="en-GB" cap="none" dirty="0">
              <a:solidFill>
                <a:schemeClr val="tx1"/>
              </a:solidFill>
            </a:endParaRPr>
          </a:p>
          <a:p>
            <a:pPr algn="l"/>
            <a:endParaRPr lang="en-GB" cap="none" dirty="0">
              <a:solidFill>
                <a:schemeClr val="tx1"/>
              </a:solidFill>
            </a:endParaRPr>
          </a:p>
          <a:p>
            <a:pPr algn="l"/>
            <a:endParaRPr lang="en-GB" cap="none" dirty="0">
              <a:solidFill>
                <a:schemeClr val="tx1"/>
              </a:solidFill>
            </a:endParaRPr>
          </a:p>
          <a:p>
            <a:pPr algn="l"/>
            <a:endParaRPr lang="en-GB" cap="none" dirty="0">
              <a:solidFill>
                <a:schemeClr val="tx1"/>
              </a:solidFill>
            </a:endParaRPr>
          </a:p>
          <a:p>
            <a:pPr algn="l"/>
            <a:endParaRPr lang="en-GB" cap="none" dirty="0">
              <a:solidFill>
                <a:schemeClr val="tx1"/>
              </a:solidFill>
            </a:endParaRPr>
          </a:p>
        </p:txBody>
      </p:sp>
      <p:pic>
        <p:nvPicPr>
          <p:cNvPr id="4" name="Image 3">
            <a:extLst>
              <a:ext uri="{FF2B5EF4-FFF2-40B4-BE49-F238E27FC236}">
                <a16:creationId xmlns:a16="http://schemas.microsoft.com/office/drawing/2014/main" id="{6DD9E77C-3FC5-1FF4-54B6-35D5A42F89CE}"/>
              </a:ext>
            </a:extLst>
          </p:cNvPr>
          <p:cNvPicPr>
            <a:picLocks noChangeAspect="1"/>
          </p:cNvPicPr>
          <p:nvPr/>
        </p:nvPicPr>
        <p:blipFill>
          <a:blip r:embed="rId2"/>
          <a:stretch>
            <a:fillRect/>
          </a:stretch>
        </p:blipFill>
        <p:spPr>
          <a:xfrm>
            <a:off x="7538332" y="3237924"/>
            <a:ext cx="3623801" cy="2717851"/>
          </a:xfrm>
          <a:prstGeom prst="rect">
            <a:avLst/>
          </a:prstGeom>
        </p:spPr>
      </p:pic>
      <p:sp>
        <p:nvSpPr>
          <p:cNvPr id="5" name="ZoneTexte 4">
            <a:extLst>
              <a:ext uri="{FF2B5EF4-FFF2-40B4-BE49-F238E27FC236}">
                <a16:creationId xmlns:a16="http://schemas.microsoft.com/office/drawing/2014/main" id="{7253A7E6-11C9-1FDE-872E-76BF084A39DC}"/>
              </a:ext>
            </a:extLst>
          </p:cNvPr>
          <p:cNvSpPr txBox="1"/>
          <p:nvPr/>
        </p:nvSpPr>
        <p:spPr>
          <a:xfrm>
            <a:off x="1980016" y="5044749"/>
            <a:ext cx="5558316" cy="646331"/>
          </a:xfrm>
          <a:prstGeom prst="rect">
            <a:avLst/>
          </a:prstGeom>
          <a:noFill/>
        </p:spPr>
        <p:txBody>
          <a:bodyPr wrap="none" rtlCol="0">
            <a:spAutoFit/>
          </a:bodyPr>
          <a:lstStyle/>
          <a:p>
            <a:pPr algn="r"/>
            <a:r>
              <a:rPr lang="en-GB" sz="1800" i="1" dirty="0">
                <a:effectLst/>
                <a:latin typeface="Calibri" panose="020F0502020204030204" pitchFamily="34" charset="0"/>
                <a:ea typeface="Calibri" panose="020F0502020204030204" pitchFamily="34" charset="0"/>
                <a:cs typeface="Times New Roman" panose="02020603050405020304" pitchFamily="18" charset="0"/>
              </a:rPr>
              <a:t>The LéXPLORE platform for lake research on Lake Geneva,</a:t>
            </a:r>
          </a:p>
          <a:p>
            <a:pPr algn="r"/>
            <a:r>
              <a:rPr lang="en-GB" sz="1800" i="1" dirty="0">
                <a:effectLst/>
                <a:latin typeface="Calibri" panose="020F0502020204030204" pitchFamily="34" charset="0"/>
                <a:ea typeface="Calibri" panose="020F0502020204030204" pitchFamily="34" charset="0"/>
                <a:cs typeface="Times New Roman" panose="02020603050405020304" pitchFamily="18" charset="0"/>
              </a:rPr>
              <a:t>currently anchored opposite the port of Pully (VD)</a:t>
            </a:r>
            <a:endParaRPr lang="fr-FR" dirty="0"/>
          </a:p>
        </p:txBody>
      </p:sp>
    </p:spTree>
    <p:extLst>
      <p:ext uri="{BB962C8B-B14F-4D97-AF65-F5344CB8AC3E}">
        <p14:creationId xmlns:p14="http://schemas.microsoft.com/office/powerpoint/2010/main" val="3438169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E10E0C-B364-7DDF-7F46-9AD696E9AD9F}"/>
              </a:ext>
            </a:extLst>
          </p:cNvPr>
          <p:cNvSpPr>
            <a:spLocks noGrp="1"/>
          </p:cNvSpPr>
          <p:nvPr>
            <p:ph type="title"/>
          </p:nvPr>
        </p:nvSpPr>
        <p:spPr>
          <a:xfrm>
            <a:off x="920124" y="793276"/>
            <a:ext cx="10351752" cy="964142"/>
          </a:xfrm>
        </p:spPr>
        <p:txBody>
          <a:bodyPr>
            <a:normAutofit/>
          </a:bodyPr>
          <a:lstStyle/>
          <a:p>
            <a:r>
              <a:rPr lang="en-GB" sz="2800" dirty="0">
                <a:solidFill>
                  <a:schemeClr val="accent1"/>
                </a:solidFill>
              </a:rPr>
              <a:t>Financing of the ULISSE &amp; CORSAIRE</a:t>
            </a:r>
            <a:br>
              <a:rPr lang="en-GB" sz="2800" dirty="0">
                <a:solidFill>
                  <a:schemeClr val="accent1"/>
                </a:solidFill>
              </a:rPr>
            </a:br>
            <a:r>
              <a:rPr lang="en-GB" sz="2800" dirty="0">
                <a:solidFill>
                  <a:schemeClr val="accent1"/>
                </a:solidFill>
              </a:rPr>
              <a:t>Pilots + Demonstration Projects</a:t>
            </a:r>
          </a:p>
        </p:txBody>
      </p:sp>
      <p:sp>
        <p:nvSpPr>
          <p:cNvPr id="3" name="Espace réservé du texte 2">
            <a:extLst>
              <a:ext uri="{FF2B5EF4-FFF2-40B4-BE49-F238E27FC236}">
                <a16:creationId xmlns:a16="http://schemas.microsoft.com/office/drawing/2014/main" id="{73825EDC-1FA1-92E6-84A1-B5884BA6295D}"/>
              </a:ext>
            </a:extLst>
          </p:cNvPr>
          <p:cNvSpPr>
            <a:spLocks noGrp="1"/>
          </p:cNvSpPr>
          <p:nvPr>
            <p:ph type="body" idx="1"/>
          </p:nvPr>
        </p:nvSpPr>
        <p:spPr>
          <a:xfrm>
            <a:off x="920124" y="1876782"/>
            <a:ext cx="10516226" cy="3705871"/>
          </a:xfrm>
        </p:spPr>
        <p:txBody>
          <a:bodyPr>
            <a:normAutofit/>
          </a:bodyPr>
          <a:lstStyle/>
          <a:p>
            <a:pPr algn="l">
              <a:spcBef>
                <a:spcPts val="600"/>
              </a:spcBef>
            </a:pPr>
            <a:r>
              <a:rPr lang="fr-FR" cap="none" dirty="0"/>
              <a:t>- </a:t>
            </a:r>
            <a:r>
              <a:rPr lang="en-US" cap="none" dirty="0">
                <a:solidFill>
                  <a:schemeClr val="accent1"/>
                </a:solidFill>
              </a:rPr>
              <a:t>The budget for the two Pilot &amp; Demonstration projects are still to be established.</a:t>
            </a:r>
            <a:endParaRPr lang="en-US" cap="none" dirty="0"/>
          </a:p>
          <a:p>
            <a:pPr algn="l">
              <a:spcBef>
                <a:spcPts val="600"/>
              </a:spcBef>
            </a:pPr>
            <a:endParaRPr lang="en-US" cap="none" dirty="0"/>
          </a:p>
          <a:p>
            <a:pPr algn="just">
              <a:spcBef>
                <a:spcPts val="600"/>
              </a:spcBef>
            </a:pPr>
            <a:r>
              <a:rPr lang="en-US" cap="none" dirty="0">
                <a:solidFill>
                  <a:schemeClr val="accent1"/>
                </a:solidFill>
              </a:rPr>
              <a:t>- The cost of 20 M CHF for a 2 M m</a:t>
            </a:r>
            <a:r>
              <a:rPr lang="en-US" cap="none" baseline="30000" dirty="0">
                <a:solidFill>
                  <a:schemeClr val="accent1"/>
                </a:solidFill>
              </a:rPr>
              <a:t>3</a:t>
            </a:r>
            <a:r>
              <a:rPr lang="en-US" cap="none" dirty="0">
                <a:solidFill>
                  <a:schemeClr val="accent1"/>
                </a:solidFill>
              </a:rPr>
              <a:t> ULISSE Reservoir prototype (10 CHF/m</a:t>
            </a:r>
            <a:r>
              <a:rPr lang="en-US" cap="none" baseline="30000" dirty="0">
                <a:solidFill>
                  <a:schemeClr val="accent1"/>
                </a:solidFill>
              </a:rPr>
              <a:t>3</a:t>
            </a:r>
            <a:r>
              <a:rPr lang="en-US" cap="none" dirty="0">
                <a:solidFill>
                  <a:schemeClr val="accent1"/>
                </a:solidFill>
              </a:rPr>
              <a:t>) is only a</a:t>
            </a:r>
          </a:p>
          <a:p>
            <a:pPr algn="just">
              <a:spcBef>
                <a:spcPts val="600"/>
              </a:spcBef>
            </a:pPr>
            <a:r>
              <a:rPr lang="en-US" cap="none" dirty="0">
                <a:solidFill>
                  <a:schemeClr val="accent1"/>
                </a:solidFill>
              </a:rPr>
              <a:t>Simple linear extrapolation with existing thermal storage systems (Figure: </a:t>
            </a:r>
            <a:r>
              <a:rPr lang="en-US" sz="1900" cap="none" dirty="0">
                <a:solidFill>
                  <a:schemeClr val="accent1"/>
                </a:solidFill>
              </a:rPr>
              <a:t>HSLU Hochschule Luzern)</a:t>
            </a:r>
            <a:r>
              <a:rPr lang="en-US" cap="none" dirty="0">
                <a:solidFill>
                  <a:schemeClr val="accent1"/>
                </a:solidFill>
              </a:rPr>
              <a:t>.</a:t>
            </a:r>
            <a:endParaRPr lang="fr-FR" cap="none" dirty="0">
              <a:solidFill>
                <a:schemeClr val="accent1"/>
              </a:solidFill>
            </a:endParaRPr>
          </a:p>
          <a:p>
            <a:pPr algn="l">
              <a:spcBef>
                <a:spcPts val="600"/>
              </a:spcBef>
            </a:pPr>
            <a:endParaRPr lang="fr-FR" cap="none" dirty="0"/>
          </a:p>
          <a:p>
            <a:pPr algn="l">
              <a:spcBef>
                <a:spcPts val="600"/>
              </a:spcBef>
            </a:pPr>
            <a:r>
              <a:rPr lang="en-US" cap="none" dirty="0">
                <a:solidFill>
                  <a:schemeClr val="tx1"/>
                </a:solidFill>
              </a:rPr>
              <a:t>- </a:t>
            </a:r>
            <a:r>
              <a:rPr lang="en-US" b="1" cap="none" dirty="0">
                <a:solidFill>
                  <a:schemeClr val="tx1"/>
                </a:solidFill>
              </a:rPr>
              <a:t>Amendment and entry into force on January 1, 2024 of the Federal Energy Act (LCI):</a:t>
            </a:r>
          </a:p>
          <a:p>
            <a:pPr algn="l">
              <a:spcBef>
                <a:spcPts val="600"/>
              </a:spcBef>
            </a:pPr>
            <a:r>
              <a:rPr lang="fr-FR" cap="none" dirty="0">
                <a:solidFill>
                  <a:schemeClr val="tx1"/>
                </a:solidFill>
              </a:rPr>
              <a:t>	Art. 53, </a:t>
            </a:r>
            <a:r>
              <a:rPr lang="en-US" b="1" cap="none" dirty="0">
                <a:solidFill>
                  <a:schemeClr val="accent1"/>
                </a:solidFill>
              </a:rPr>
              <a:t>financial aid can amount to 70% for installations and pilot projects presenting an early stage of technological maturity and a high financial risk (=&gt; ULISSE) !</a:t>
            </a:r>
          </a:p>
        </p:txBody>
      </p:sp>
    </p:spTree>
    <p:extLst>
      <p:ext uri="{BB962C8B-B14F-4D97-AF65-F5344CB8AC3E}">
        <p14:creationId xmlns:p14="http://schemas.microsoft.com/office/powerpoint/2010/main" val="464188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chemin : vertical 4">
            <a:extLst>
              <a:ext uri="{FF2B5EF4-FFF2-40B4-BE49-F238E27FC236}">
                <a16:creationId xmlns:a16="http://schemas.microsoft.com/office/drawing/2014/main" id="{B23217F9-0B20-3B37-6097-9FFEC6D44372}"/>
              </a:ext>
            </a:extLst>
          </p:cNvPr>
          <p:cNvSpPr/>
          <p:nvPr/>
        </p:nvSpPr>
        <p:spPr>
          <a:xfrm>
            <a:off x="316233" y="5450870"/>
            <a:ext cx="3991072" cy="1138094"/>
          </a:xfrm>
          <a:prstGeom prst="verticalScroll">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40F16B0-D6B2-FF7B-FBD1-E054209AF1CF}"/>
              </a:ext>
            </a:extLst>
          </p:cNvPr>
          <p:cNvSpPr>
            <a:spLocks noGrp="1"/>
          </p:cNvSpPr>
          <p:nvPr>
            <p:ph type="title"/>
          </p:nvPr>
        </p:nvSpPr>
        <p:spPr>
          <a:xfrm>
            <a:off x="1142375" y="594453"/>
            <a:ext cx="10364451" cy="704957"/>
          </a:xfrm>
        </p:spPr>
        <p:txBody>
          <a:bodyPr>
            <a:noAutofit/>
          </a:bodyPr>
          <a:lstStyle/>
          <a:p>
            <a:r>
              <a:rPr lang="en-GB" sz="3200" cap="none" dirty="0">
                <a:solidFill>
                  <a:srgbClr val="0070C0"/>
                </a:solidFill>
              </a:rPr>
              <a:t>Major challenge of the </a:t>
            </a:r>
            <a:r>
              <a:rPr lang="en-GB" sz="3200" cap="none" dirty="0">
                <a:solidFill>
                  <a:schemeClr val="accent1"/>
                </a:solidFill>
                <a:effectLst/>
                <a:ea typeface="Calibri" panose="020F0502020204030204" pitchFamily="34" charset="0"/>
                <a:cs typeface="Times New Roman" panose="02020603050405020304" pitchFamily="18" charset="0"/>
              </a:rPr>
              <a:t>Swiss Energy </a:t>
            </a:r>
            <a:r>
              <a:rPr lang="en-GB" sz="3200" cap="none" dirty="0">
                <a:solidFill>
                  <a:schemeClr val="accent1"/>
                </a:solidFill>
                <a:ea typeface="Calibri" panose="020F0502020204030204" pitchFamily="34" charset="0"/>
                <a:cs typeface="Times New Roman" panose="02020603050405020304" pitchFamily="18" charset="0"/>
              </a:rPr>
              <a:t>S</a:t>
            </a:r>
            <a:r>
              <a:rPr lang="en-GB" sz="3200" cap="none" dirty="0">
                <a:solidFill>
                  <a:schemeClr val="accent1"/>
                </a:solidFill>
                <a:effectLst/>
                <a:ea typeface="Calibri" panose="020F0502020204030204" pitchFamily="34" charset="0"/>
                <a:cs typeface="Times New Roman" panose="02020603050405020304" pitchFamily="18" charset="0"/>
              </a:rPr>
              <a:t>trategy </a:t>
            </a:r>
            <a:r>
              <a:rPr lang="en-GB" sz="3200" dirty="0">
                <a:solidFill>
                  <a:schemeClr val="accent1"/>
                </a:solidFill>
                <a:effectLst/>
                <a:ea typeface="Calibri" panose="020F0502020204030204" pitchFamily="34" charset="0"/>
                <a:cs typeface="Times New Roman" panose="02020603050405020304" pitchFamily="18" charset="0"/>
              </a:rPr>
              <a:t>2050</a:t>
            </a:r>
            <a:endParaRPr lang="en-GB" sz="3200" dirty="0">
              <a:solidFill>
                <a:srgbClr val="0070C0"/>
              </a:solidFill>
            </a:endParaRPr>
          </a:p>
        </p:txBody>
      </p:sp>
      <p:sp>
        <p:nvSpPr>
          <p:cNvPr id="10" name="ZoneTexte 9">
            <a:extLst>
              <a:ext uri="{FF2B5EF4-FFF2-40B4-BE49-F238E27FC236}">
                <a16:creationId xmlns:a16="http://schemas.microsoft.com/office/drawing/2014/main" id="{2493926A-316F-8088-AEC8-09EC3DCF374E}"/>
              </a:ext>
            </a:extLst>
          </p:cNvPr>
          <p:cNvSpPr txBox="1"/>
          <p:nvPr/>
        </p:nvSpPr>
        <p:spPr>
          <a:xfrm>
            <a:off x="494986" y="1682813"/>
            <a:ext cx="3582027" cy="4906151"/>
          </a:xfrm>
          <a:prstGeom prst="rect">
            <a:avLst/>
          </a:prstGeom>
          <a:noFill/>
        </p:spPr>
        <p:txBody>
          <a:bodyPr wrap="square">
            <a:spAutoFit/>
          </a:bodyPr>
          <a:lstStyle/>
          <a:p>
            <a:pPr algn="just">
              <a:lnSpc>
                <a:spcPct val="150000"/>
              </a:lnSpc>
            </a:pPr>
            <a:r>
              <a:rPr lang="en-GB" sz="1400" dirty="0">
                <a:effectLst/>
                <a:latin typeface="Calibri" panose="020F0502020204030204" pitchFamily="34" charset="0"/>
                <a:ea typeface="Calibri" panose="020F0502020204030204" pitchFamily="34" charset="0"/>
                <a:cs typeface="Times New Roman" panose="02020603050405020304" pitchFamily="18" charset="0"/>
              </a:rPr>
              <a:t>Faced with climate change, </a:t>
            </a:r>
            <a:r>
              <a:rPr lang="en-GB" sz="1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the Swiss Energy Strategy 2050 (SES-2050) </a:t>
            </a:r>
            <a:r>
              <a:rPr lang="en-GB" sz="1400" dirty="0">
                <a:effectLst/>
                <a:latin typeface="Calibri" panose="020F0502020204030204" pitchFamily="34" charset="0"/>
                <a:ea typeface="Calibri" panose="020F0502020204030204" pitchFamily="34" charset="0"/>
                <a:cs typeface="Times New Roman" panose="02020603050405020304" pitchFamily="18" charset="0"/>
              </a:rPr>
              <a:t>aims for a “double neutrality": Nuclear &amp; Carbon" (2035-2050) and</a:t>
            </a:r>
            <a:r>
              <a:rPr lang="en-GB" sz="1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en-GB"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foresees a structural deficit in the winter semester of 9 TWh electricity.</a:t>
            </a:r>
          </a:p>
          <a:p>
            <a:pPr algn="just">
              <a:lnSpc>
                <a:spcPct val="150000"/>
              </a:lnSpc>
            </a:pPr>
            <a:r>
              <a:rPr lang="en-GB" sz="1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It results from the planned withdrawal of nuclear electricity in 2035 and the increase in electricity demand for: Electric Mobility, Air Conditioning, Heat Pumps for building heating and domestic hot water production</a:t>
            </a:r>
            <a:r>
              <a:rPr lang="en-GB" sz="14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t>
            </a:r>
            <a:r>
              <a:rPr lang="en-GB" sz="1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as well as for the decarbonisation of industry.</a:t>
            </a:r>
          </a:p>
          <a:p>
            <a:pPr algn="just">
              <a:lnSpc>
                <a:spcPct val="150000"/>
              </a:lnSpc>
            </a:pPr>
            <a:endParaRPr lang="en-GB" sz="1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GB" sz="1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The major challenge of the SES-2050 is to have enough “doubly neutral" electricity in winter !</a:t>
            </a:r>
            <a:endParaRPr lang="fr-FR" sz="1400" b="1" dirty="0">
              <a:solidFill>
                <a:schemeClr val="accent1"/>
              </a:solidFill>
            </a:endParaRPr>
          </a:p>
        </p:txBody>
      </p:sp>
      <p:pic>
        <p:nvPicPr>
          <p:cNvPr id="4" name="Image 3">
            <a:extLst>
              <a:ext uri="{FF2B5EF4-FFF2-40B4-BE49-F238E27FC236}">
                <a16:creationId xmlns:a16="http://schemas.microsoft.com/office/drawing/2014/main" id="{78C7D132-0168-65BB-165D-AC13A571D2D0}"/>
              </a:ext>
            </a:extLst>
          </p:cNvPr>
          <p:cNvPicPr>
            <a:picLocks noChangeAspect="1"/>
          </p:cNvPicPr>
          <p:nvPr/>
        </p:nvPicPr>
        <p:blipFill>
          <a:blip r:embed="rId2"/>
          <a:stretch>
            <a:fillRect/>
          </a:stretch>
        </p:blipFill>
        <p:spPr>
          <a:xfrm>
            <a:off x="3153957" y="2184343"/>
            <a:ext cx="8901686" cy="3888309"/>
          </a:xfrm>
          <a:prstGeom prst="rect">
            <a:avLst/>
          </a:prstGeom>
        </p:spPr>
      </p:pic>
      <p:sp>
        <p:nvSpPr>
          <p:cNvPr id="6" name="ZoneTexte 5">
            <a:extLst>
              <a:ext uri="{FF2B5EF4-FFF2-40B4-BE49-F238E27FC236}">
                <a16:creationId xmlns:a16="http://schemas.microsoft.com/office/drawing/2014/main" id="{DD3B8ADF-523E-1132-1831-CAB4BFDC8B82}"/>
              </a:ext>
            </a:extLst>
          </p:cNvPr>
          <p:cNvSpPr txBox="1"/>
          <p:nvPr/>
        </p:nvSpPr>
        <p:spPr>
          <a:xfrm>
            <a:off x="4412922" y="1421203"/>
            <a:ext cx="6383755" cy="523220"/>
          </a:xfrm>
          <a:prstGeom prst="rect">
            <a:avLst/>
          </a:prstGeom>
          <a:noFill/>
        </p:spPr>
        <p:txBody>
          <a:bodyPr wrap="square">
            <a:spAutoFit/>
          </a:bodyPr>
          <a:lstStyle/>
          <a:p>
            <a:pPr algn="ctr"/>
            <a:r>
              <a:rPr lang="en-US" sz="1400" dirty="0"/>
              <a:t>Development of gross electricity production during the winter and summer months in the ZERO-baseline scenario, strategic variant in 2050, in TWh (source: SFOE EP2020+)</a:t>
            </a:r>
            <a:endParaRPr lang="fr-FR" sz="1400" dirty="0"/>
          </a:p>
        </p:txBody>
      </p:sp>
    </p:spTree>
    <p:extLst>
      <p:ext uri="{BB962C8B-B14F-4D97-AF65-F5344CB8AC3E}">
        <p14:creationId xmlns:p14="http://schemas.microsoft.com/office/powerpoint/2010/main" val="1000697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chemin : vertical 3">
            <a:extLst>
              <a:ext uri="{FF2B5EF4-FFF2-40B4-BE49-F238E27FC236}">
                <a16:creationId xmlns:a16="http://schemas.microsoft.com/office/drawing/2014/main" id="{7688A89E-64DF-8D4C-2E45-66F3B82489CC}"/>
              </a:ext>
            </a:extLst>
          </p:cNvPr>
          <p:cNvSpPr/>
          <p:nvPr/>
        </p:nvSpPr>
        <p:spPr>
          <a:xfrm>
            <a:off x="808578" y="4964371"/>
            <a:ext cx="10815479" cy="1138094"/>
          </a:xfrm>
          <a:prstGeom prst="verticalScroll">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CD5308AA-A447-DAC6-83FA-2B2A516EB805}"/>
              </a:ext>
            </a:extLst>
          </p:cNvPr>
          <p:cNvSpPr>
            <a:spLocks noGrp="1"/>
          </p:cNvSpPr>
          <p:nvPr>
            <p:ph type="title"/>
          </p:nvPr>
        </p:nvSpPr>
        <p:spPr>
          <a:xfrm>
            <a:off x="1019596" y="14484"/>
            <a:ext cx="10364451" cy="741051"/>
          </a:xfrm>
        </p:spPr>
        <p:txBody>
          <a:bodyPr>
            <a:normAutofit/>
          </a:bodyPr>
          <a:lstStyle/>
          <a:p>
            <a:r>
              <a:rPr lang="fr-FR" sz="3200" cap="none" dirty="0">
                <a:solidFill>
                  <a:schemeClr val="accent1"/>
                </a:solidFill>
              </a:rPr>
              <a:t>Conclusion</a:t>
            </a:r>
          </a:p>
        </p:txBody>
      </p:sp>
      <p:sp>
        <p:nvSpPr>
          <p:cNvPr id="3" name="Espace réservé du contenu 2">
            <a:extLst>
              <a:ext uri="{FF2B5EF4-FFF2-40B4-BE49-F238E27FC236}">
                <a16:creationId xmlns:a16="http://schemas.microsoft.com/office/drawing/2014/main" id="{654D9B12-4684-9CD5-E74C-F583AF7131E2}"/>
              </a:ext>
            </a:extLst>
          </p:cNvPr>
          <p:cNvSpPr>
            <a:spLocks noGrp="1"/>
          </p:cNvSpPr>
          <p:nvPr>
            <p:ph sz="quarter" idx="13"/>
          </p:nvPr>
        </p:nvSpPr>
        <p:spPr>
          <a:xfrm>
            <a:off x="1019596" y="755535"/>
            <a:ext cx="10363826" cy="5303474"/>
          </a:xfrm>
        </p:spPr>
        <p:txBody>
          <a:bodyPr>
            <a:normAutofit/>
          </a:bodyPr>
          <a:lstStyle/>
          <a:p>
            <a:pPr algn="just"/>
            <a:r>
              <a:rPr lang="en-GB" sz="1600" b="1" cap="none" dirty="0">
                <a:solidFill>
                  <a:srgbClr val="4472C4"/>
                </a:solidFill>
                <a:latin typeface="Calibri" panose="020F0502020204030204" pitchFamily="34" charset="0"/>
                <a:ea typeface="Calibri" panose="020F0502020204030204" pitchFamily="34" charset="0"/>
                <a:cs typeface="Times New Roman" panose="02020603050405020304" pitchFamily="18" charset="0"/>
              </a:rPr>
              <a:t>T</a:t>
            </a:r>
            <a:r>
              <a:rPr lang="en-GB" sz="1600" b="1" cap="none"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he Swiss Energy Strategy (SES-2050)</a:t>
            </a:r>
            <a:r>
              <a:rPr lang="en-GB" sz="1600" b="1" cap="none" dirty="0">
                <a:solidFill>
                  <a:srgbClr val="4472C4"/>
                </a:solidFill>
                <a:latin typeface="Calibri" panose="020F0502020204030204" pitchFamily="34" charset="0"/>
                <a:ea typeface="Calibri" panose="020F0502020204030204" pitchFamily="34" charset="0"/>
                <a:cs typeface="Times New Roman" panose="02020603050405020304" pitchFamily="18" charset="0"/>
              </a:rPr>
              <a:t> </a:t>
            </a:r>
            <a:r>
              <a:rPr lang="en-GB" sz="1600" b="1" cap="none"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forecasts a structural deficit in the winter semester of 9 TWh electricity (≡ national hydropower storage capacity)</a:t>
            </a:r>
            <a:r>
              <a:rPr lang="en-GB" sz="1600" cap="none"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sz="1600" b="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ULISSE could boost the hydrothermal potential of the greatest Swiss lakes while protecting them against Global Warming.</a:t>
            </a:r>
            <a:r>
              <a:rPr lang="en-US" sz="1600" cap="none" dirty="0">
                <a:effectLst/>
                <a:latin typeface="Calibri" panose="020F0502020204030204" pitchFamily="34" charset="0"/>
                <a:ea typeface="Calibri" panose="020F0502020204030204" pitchFamily="34" charset="0"/>
                <a:cs typeface="Times New Roman" panose="02020603050405020304" pitchFamily="18" charset="0"/>
              </a:rPr>
              <a:t> </a:t>
            </a:r>
            <a:r>
              <a:rPr lang="en-US" sz="1600" cap="none" dirty="0">
                <a:latin typeface="Calibri" panose="020F0502020204030204" pitchFamily="34" charset="0"/>
                <a:ea typeface="Calibri" panose="020F0502020204030204" pitchFamily="34" charset="0"/>
                <a:cs typeface="Times New Roman" panose="02020603050405020304" pitchFamily="18" charset="0"/>
              </a:rPr>
              <a:t>I</a:t>
            </a:r>
            <a:r>
              <a:rPr lang="en-US" sz="1600" cap="none" dirty="0">
                <a:effectLst/>
                <a:latin typeface="Calibri" panose="020F0502020204030204" pitchFamily="34" charset="0"/>
                <a:ea typeface="Calibri" panose="020F0502020204030204" pitchFamily="34" charset="0"/>
                <a:cs typeface="Times New Roman" panose="02020603050405020304" pitchFamily="18" charset="0"/>
              </a:rPr>
              <a:t>n winter semester </a:t>
            </a:r>
            <a:r>
              <a:rPr lang="en-US" sz="1600" b="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the energy </a:t>
            </a:r>
            <a:r>
              <a:rPr lang="en-US" sz="1600" b="1" cap="none"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efficiency of the heat pumps increases </a:t>
            </a:r>
            <a:r>
              <a:rPr lang="en-US" sz="1600" b="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by 50 % </a:t>
            </a:r>
            <a:r>
              <a:rPr lang="en-US" sz="1600" cap="none" dirty="0">
                <a:effectLst/>
                <a:latin typeface="Calibri" panose="020F0502020204030204" pitchFamily="34" charset="0"/>
                <a:ea typeface="Calibri" panose="020F0502020204030204" pitchFamily="34" charset="0"/>
                <a:cs typeface="Times New Roman" panose="02020603050405020304" pitchFamily="18" charset="0"/>
              </a:rPr>
              <a:t>and the </a:t>
            </a:r>
            <a:r>
              <a:rPr lang="en-US" sz="1600" b="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water</a:t>
            </a:r>
            <a:r>
              <a:rPr lang="en-US" sz="1600" cap="none"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cap="none"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pumping energy of </a:t>
            </a:r>
            <a:r>
              <a:rPr lang="en-US" sz="1600" b="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the Thermo Lacustrine </a:t>
            </a:r>
            <a:r>
              <a:rPr lang="en-US" sz="1600" b="1" cap="none"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Networks (TLNs) reduces by 95%.</a:t>
            </a:r>
          </a:p>
          <a:p>
            <a:pPr algn="just"/>
            <a:r>
              <a:rPr lang="en-US" sz="1600" b="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CORSAIRE free heating </a:t>
            </a:r>
            <a:r>
              <a:rPr lang="en-US" sz="1600" cap="none" dirty="0">
                <a:effectLst/>
                <a:latin typeface="Calibri" panose="020F0502020204030204" pitchFamily="34" charset="0"/>
                <a:ea typeface="Calibri" panose="020F0502020204030204" pitchFamily="34" charset="0"/>
                <a:cs typeface="Times New Roman" panose="02020603050405020304" pitchFamily="18" charset="0"/>
              </a:rPr>
              <a:t>could</a:t>
            </a:r>
            <a:r>
              <a:rPr lang="en-US" sz="1600" b="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cap="none" dirty="0">
                <a:effectLst/>
                <a:latin typeface="Calibri" panose="020F0502020204030204" pitchFamily="34" charset="0"/>
                <a:ea typeface="Calibri" panose="020F0502020204030204" pitchFamily="34" charset="0"/>
                <a:cs typeface="Times New Roman" panose="02020603050405020304" pitchFamily="18" charset="0"/>
              </a:rPr>
              <a:t>reduce the negative energy impact of the winter drop in the temperature of the public Drinking </a:t>
            </a:r>
            <a:r>
              <a:rPr lang="en-US" sz="1600" cap="none" dirty="0">
                <a:latin typeface="Calibri" panose="020F0502020204030204" pitchFamily="34" charset="0"/>
                <a:ea typeface="Calibri" panose="020F0502020204030204" pitchFamily="34" charset="0"/>
                <a:cs typeface="Times New Roman" panose="02020603050405020304" pitchFamily="18" charset="0"/>
              </a:rPr>
              <a:t>W</a:t>
            </a:r>
            <a:r>
              <a:rPr lang="en-US" sz="1600" cap="none" dirty="0">
                <a:effectLst/>
                <a:latin typeface="Calibri" panose="020F0502020204030204" pitchFamily="34" charset="0"/>
                <a:ea typeface="Calibri" panose="020F0502020204030204" pitchFamily="34" charset="0"/>
                <a:cs typeface="Times New Roman" panose="02020603050405020304" pitchFamily="18" charset="0"/>
              </a:rPr>
              <a:t>ater </a:t>
            </a:r>
            <a:r>
              <a:rPr lang="en-US" sz="1600" cap="none" dirty="0">
                <a:latin typeface="Calibri" panose="020F0502020204030204" pitchFamily="34" charset="0"/>
                <a:ea typeface="Calibri" panose="020F0502020204030204" pitchFamily="34" charset="0"/>
                <a:cs typeface="Times New Roman" panose="02020603050405020304" pitchFamily="18" charset="0"/>
              </a:rPr>
              <a:t>N</a:t>
            </a:r>
            <a:r>
              <a:rPr lang="en-US" sz="1600" cap="none" dirty="0">
                <a:effectLst/>
                <a:latin typeface="Calibri" panose="020F0502020204030204" pitchFamily="34" charset="0"/>
                <a:ea typeface="Calibri" panose="020F0502020204030204" pitchFamily="34" charset="0"/>
                <a:cs typeface="Times New Roman" panose="02020603050405020304" pitchFamily="18" charset="0"/>
              </a:rPr>
              <a:t>etworks </a:t>
            </a:r>
            <a:r>
              <a:rPr lang="en-US" sz="1600" cap="none" dirty="0">
                <a:latin typeface="Calibri" panose="020F0502020204030204" pitchFamily="34" charset="0"/>
                <a:ea typeface="Calibri" panose="020F0502020204030204" pitchFamily="34" charset="0"/>
                <a:cs typeface="Times New Roman" panose="02020603050405020304" pitchFamily="18" charset="0"/>
              </a:rPr>
              <a:t>(</a:t>
            </a:r>
            <a:r>
              <a:rPr lang="en-US" sz="1600" cap="none" dirty="0">
                <a:effectLst/>
                <a:latin typeface="Calibri" panose="020F0502020204030204" pitchFamily="34" charset="0"/>
                <a:ea typeface="Calibri" panose="020F0502020204030204" pitchFamily="34" charset="0"/>
                <a:cs typeface="Times New Roman" panose="02020603050405020304" pitchFamily="18" charset="0"/>
              </a:rPr>
              <a:t>DWN) and could </a:t>
            </a:r>
            <a:r>
              <a:rPr lang="en-US" sz="1600" b="1" cap="none"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provide 30% of the heat for Domestic Hot Water </a:t>
            </a:r>
            <a:r>
              <a:rPr lang="en-US" sz="1600" cap="none" dirty="0">
                <a:effectLst/>
                <a:latin typeface="Calibri" panose="020F0502020204030204" pitchFamily="34" charset="0"/>
                <a:ea typeface="Calibri" panose="020F0502020204030204" pitchFamily="34" charset="0"/>
                <a:cs typeface="Times New Roman" panose="02020603050405020304" pitchFamily="18" charset="0"/>
              </a:rPr>
              <a:t>(DHW), </a:t>
            </a:r>
            <a:r>
              <a:rPr lang="en-US" sz="1600" cap="none" dirty="0">
                <a:latin typeface="Calibri" panose="020F0502020204030204" pitchFamily="34" charset="0"/>
                <a:ea typeface="Calibri" panose="020F0502020204030204" pitchFamily="34" charset="0"/>
                <a:cs typeface="Times New Roman" panose="02020603050405020304" pitchFamily="18" charset="0"/>
              </a:rPr>
              <a:t>witch</a:t>
            </a:r>
            <a:r>
              <a:rPr lang="en-US" sz="1600" b="1" cap="none" dirty="0">
                <a:latin typeface="Calibri" panose="020F0502020204030204" pitchFamily="34" charset="0"/>
                <a:ea typeface="Calibri" panose="020F0502020204030204" pitchFamily="34" charset="0"/>
                <a:cs typeface="Times New Roman" panose="02020603050405020304" pitchFamily="18" charset="0"/>
              </a:rPr>
              <a:t> </a:t>
            </a:r>
            <a:r>
              <a:rPr lang="en-US" sz="1600" cap="none" dirty="0">
                <a:latin typeface="Calibri" panose="020F0502020204030204" pitchFamily="34" charset="0"/>
                <a:ea typeface="Calibri" panose="020F0502020204030204" pitchFamily="34" charset="0"/>
                <a:cs typeface="Times New Roman" panose="02020603050405020304" pitchFamily="18" charset="0"/>
              </a:rPr>
              <a:t>increase again the electrical efficiency of TLNs </a:t>
            </a:r>
            <a:r>
              <a:rPr lang="en-US" sz="1600" b="1" cap="none"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and reduce also by 30% the electricity consumption of washing machines/dishwashers connected to the DHW</a:t>
            </a:r>
            <a:r>
              <a:rPr lang="en-US" sz="1600" b="1" cap="none" dirty="0">
                <a:latin typeface="Calibri" panose="020F0502020204030204" pitchFamily="34" charset="0"/>
                <a:ea typeface="Calibri" panose="020F0502020204030204" pitchFamily="34" charset="0"/>
                <a:cs typeface="Times New Roman" panose="02020603050405020304" pitchFamily="18" charset="0"/>
              </a:rPr>
              <a:t>, </a:t>
            </a:r>
            <a:endParaRPr lang="en-US" sz="1600" cap="none"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600" cap="none" dirty="0">
                <a:latin typeface="Calibri" panose="020F0502020204030204" pitchFamily="34" charset="0"/>
                <a:cs typeface="Calibri" panose="020F0502020204030204" pitchFamily="34" charset="0"/>
              </a:rPr>
              <a:t>Approximately </a:t>
            </a:r>
            <a:r>
              <a:rPr lang="en-US" sz="1600" b="1" cap="none" dirty="0">
                <a:solidFill>
                  <a:schemeClr val="accent1"/>
                </a:solidFill>
                <a:latin typeface="Calibri" panose="020F0502020204030204" pitchFamily="34" charset="0"/>
                <a:cs typeface="Calibri" panose="020F0502020204030204" pitchFamily="34" charset="0"/>
              </a:rPr>
              <a:t>300 ULISSE reservoirs distributed invisibly in the 15 largest Swiss lakes </a:t>
            </a:r>
            <a:r>
              <a:rPr lang="en-US" sz="1600" cap="none" dirty="0">
                <a:latin typeface="Calibri" panose="020F0502020204030204" pitchFamily="34" charset="0"/>
                <a:cs typeface="Calibri" panose="020F0502020204030204" pitchFamily="34" charset="0"/>
              </a:rPr>
              <a:t>and in association with CORSAIRE free heating (</a:t>
            </a:r>
            <a:r>
              <a:rPr lang="en-US" sz="1600" b="1" cap="none" dirty="0">
                <a:latin typeface="Calibri" panose="020F0502020204030204" pitchFamily="34" charset="0"/>
                <a:cs typeface="Calibri" panose="020F0502020204030204" pitchFamily="34" charset="0"/>
              </a:rPr>
              <a:t>including outside lake regions</a:t>
            </a:r>
            <a:r>
              <a:rPr lang="en-US" sz="1600" cap="none" dirty="0">
                <a:latin typeface="Calibri" panose="020F0502020204030204" pitchFamily="34" charset="0"/>
                <a:cs typeface="Calibri" panose="020F0502020204030204" pitchFamily="34" charset="0"/>
              </a:rPr>
              <a:t>), could provide nearly 60 PJ or 30% of the 200 PJ of national energy needs for room heating and DHW production. This </a:t>
            </a:r>
            <a:r>
              <a:rPr lang="en-US" sz="1600" b="1" cap="none" dirty="0">
                <a:solidFill>
                  <a:schemeClr val="accent1"/>
                </a:solidFill>
                <a:latin typeface="Calibri" panose="020F0502020204030204" pitchFamily="34" charset="0"/>
                <a:cs typeface="Calibri" panose="020F0502020204030204" pitchFamily="34" charset="0"/>
              </a:rPr>
              <a:t>would save 3 TWh of gross electricity in the winter semester </a:t>
            </a:r>
            <a:r>
              <a:rPr lang="en-US" sz="1600" cap="none" dirty="0">
                <a:latin typeface="Calibri" panose="020F0502020204030204" pitchFamily="34" charset="0"/>
                <a:cs typeface="Calibri" panose="020F0502020204030204" pitchFamily="34" charset="0"/>
              </a:rPr>
              <a:t>(1/3 of the 9 TWh of winter electricity deficit in 2050).</a:t>
            </a:r>
          </a:p>
          <a:p>
            <a:pPr algn="just"/>
            <a:r>
              <a:rPr lang="en-US" sz="1600" b="1" cap="none" dirty="0">
                <a:solidFill>
                  <a:schemeClr val="accent1"/>
                </a:solidFill>
                <a:latin typeface="Calibri" panose="020F0502020204030204" pitchFamily="34" charset="0"/>
                <a:cs typeface="Calibri" panose="020F0502020204030204" pitchFamily="34" charset="0"/>
              </a:rPr>
              <a:t>Despite the urgency, it seems likely that the objective of carbon neutrality will not be achieved in 2050</a:t>
            </a:r>
            <a:r>
              <a:rPr lang="en-US" sz="1600" cap="none" dirty="0">
                <a:latin typeface="Calibri" panose="020F0502020204030204" pitchFamily="34" charset="0"/>
                <a:cs typeface="Calibri" panose="020F0502020204030204" pitchFamily="34" charset="0"/>
              </a:rPr>
              <a:t>. This is undoubtedly the reason of the SOUR Call-2021 for “out-the-Box” or “gamechanger” projects and why the ULISSE exploratory study was granted with a subsidy. </a:t>
            </a:r>
            <a:r>
              <a:rPr lang="en-US" sz="1600" b="1" cap="none" dirty="0">
                <a:solidFill>
                  <a:schemeClr val="accent1"/>
                </a:solidFill>
                <a:latin typeface="Calibri" panose="020F0502020204030204" pitchFamily="34" charset="0"/>
                <a:cs typeface="Calibri" panose="020F0502020204030204" pitchFamily="34" charset="0"/>
              </a:rPr>
              <a:t>It is important to start now the Next Step of the ULISSE project !</a:t>
            </a:r>
            <a:endParaRPr lang="fr-FR" sz="1600" b="1" cap="none"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1138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2061E51-37ED-4C40-BBE5-FAAADBFDDFC9}"/>
              </a:ext>
            </a:extLst>
          </p:cNvPr>
          <p:cNvSpPr txBox="1"/>
          <p:nvPr/>
        </p:nvSpPr>
        <p:spPr>
          <a:xfrm>
            <a:off x="3341586" y="1076828"/>
            <a:ext cx="5460341" cy="4801314"/>
          </a:xfrm>
          <a:prstGeom prst="rect">
            <a:avLst/>
          </a:prstGeom>
          <a:noFill/>
        </p:spPr>
        <p:txBody>
          <a:bodyPr wrap="none" rtlCol="0">
            <a:spAutoFit/>
          </a:bodyPr>
          <a:lstStyle/>
          <a:p>
            <a:pPr algn="ctr"/>
            <a:r>
              <a:rPr lang="fr-FR" sz="3600" dirty="0">
                <a:solidFill>
                  <a:srgbClr val="0070C0"/>
                </a:solidFill>
              </a:rPr>
              <a:t>Thank you for your attention </a:t>
            </a: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r>
              <a:rPr lang="fr-FR" dirty="0"/>
              <a:t>Contact: William van Sprolant</a:t>
            </a:r>
          </a:p>
          <a:p>
            <a:pPr algn="ctr"/>
            <a:r>
              <a:rPr lang="fr-FR" dirty="0"/>
              <a:t>Email: cvs-energies@mecacerf.ch</a:t>
            </a:r>
          </a:p>
          <a:p>
            <a:pPr algn="ctr"/>
            <a:r>
              <a:rPr lang="fr-FR" dirty="0"/>
              <a:t>Mobile: (+41) 079 449 60 50</a:t>
            </a:r>
          </a:p>
        </p:txBody>
      </p:sp>
      <p:pic>
        <p:nvPicPr>
          <p:cNvPr id="2" name="Image 1">
            <a:extLst>
              <a:ext uri="{FF2B5EF4-FFF2-40B4-BE49-F238E27FC236}">
                <a16:creationId xmlns:a16="http://schemas.microsoft.com/office/drawing/2014/main" id="{FE8138F1-7886-31DA-864D-53919AAAEF89}"/>
              </a:ext>
            </a:extLst>
          </p:cNvPr>
          <p:cNvPicPr>
            <a:picLocks noChangeAspect="1"/>
          </p:cNvPicPr>
          <p:nvPr/>
        </p:nvPicPr>
        <p:blipFill>
          <a:blip r:embed="rId2"/>
          <a:stretch>
            <a:fillRect/>
          </a:stretch>
        </p:blipFill>
        <p:spPr>
          <a:xfrm>
            <a:off x="4324958" y="1941447"/>
            <a:ext cx="3542083" cy="2975106"/>
          </a:xfrm>
          <a:prstGeom prst="rect">
            <a:avLst/>
          </a:prstGeom>
        </p:spPr>
      </p:pic>
    </p:spTree>
    <p:extLst>
      <p:ext uri="{BB962C8B-B14F-4D97-AF65-F5344CB8AC3E}">
        <p14:creationId xmlns:p14="http://schemas.microsoft.com/office/powerpoint/2010/main" val="45288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11516-C3D1-051F-AEFD-7C31306AF7C8}"/>
              </a:ext>
            </a:extLst>
          </p:cNvPr>
          <p:cNvSpPr>
            <a:spLocks noGrp="1"/>
          </p:cNvSpPr>
          <p:nvPr>
            <p:ph type="title"/>
          </p:nvPr>
        </p:nvSpPr>
        <p:spPr>
          <a:xfrm>
            <a:off x="1719891" y="152519"/>
            <a:ext cx="10364451" cy="773555"/>
          </a:xfrm>
        </p:spPr>
        <p:txBody>
          <a:bodyPr>
            <a:normAutofit/>
          </a:bodyPr>
          <a:lstStyle/>
          <a:p>
            <a:r>
              <a:rPr lang="en-GB" sz="3200" cap="none" dirty="0">
                <a:solidFill>
                  <a:srgbClr val="0070C0"/>
                </a:solidFill>
              </a:rPr>
              <a:t>Development &amp; limits of Thermal Lacustrine Networks</a:t>
            </a:r>
          </a:p>
        </p:txBody>
      </p:sp>
      <p:sp>
        <p:nvSpPr>
          <p:cNvPr id="3" name="Espace réservé du contenu 2">
            <a:extLst>
              <a:ext uri="{FF2B5EF4-FFF2-40B4-BE49-F238E27FC236}">
                <a16:creationId xmlns:a16="http://schemas.microsoft.com/office/drawing/2014/main" id="{3ABD6C79-ABA2-AE8B-333C-58A93FC372AE}"/>
              </a:ext>
            </a:extLst>
          </p:cNvPr>
          <p:cNvSpPr>
            <a:spLocks noGrp="1"/>
          </p:cNvSpPr>
          <p:nvPr>
            <p:ph sz="quarter" idx="13"/>
          </p:nvPr>
        </p:nvSpPr>
        <p:spPr>
          <a:xfrm>
            <a:off x="1228169" y="926638"/>
            <a:ext cx="9811579" cy="2397432"/>
          </a:xfrm>
        </p:spPr>
        <p:txBody>
          <a:bodyPr>
            <a:normAutofit/>
          </a:bodyPr>
          <a:lstStyle/>
          <a:p>
            <a:pPr algn="just"/>
            <a:r>
              <a:rPr lang="en-US" sz="1400" cap="none" dirty="0">
                <a:latin typeface="Arial" panose="020B0604020202020204" pitchFamily="34" charset="0"/>
                <a:cs typeface="Arial" panose="020B0604020202020204" pitchFamily="34" charset="0"/>
              </a:rPr>
              <a:t>The SES 2050 provides for the massive development of urban </a:t>
            </a:r>
            <a:r>
              <a:rPr lang="en-US" sz="1400" b="1" cap="none" dirty="0">
                <a:solidFill>
                  <a:schemeClr val="accent1"/>
                </a:solidFill>
                <a:latin typeface="Arial" panose="020B0604020202020204" pitchFamily="34" charset="0"/>
                <a:cs typeface="Arial" panose="020B0604020202020204" pitchFamily="34" charset="0"/>
              </a:rPr>
              <a:t>Thermal Networks</a:t>
            </a:r>
            <a:r>
              <a:rPr lang="en-US" sz="1400" cap="none" dirty="0">
                <a:latin typeface="Arial" panose="020B0604020202020204" pitchFamily="34" charset="0"/>
                <a:cs typeface="Arial" panose="020B0604020202020204" pitchFamily="34" charset="0"/>
              </a:rPr>
              <a:t>, </a:t>
            </a:r>
            <a:r>
              <a:rPr lang="en-GB" sz="1400" cap="none" dirty="0">
                <a:latin typeface="Arial" panose="020B0604020202020204" pitchFamily="34" charset="0"/>
                <a:cs typeface="Arial" panose="020B0604020202020204" pitchFamily="34" charset="0"/>
              </a:rPr>
              <a:t>s</a:t>
            </a:r>
            <a:r>
              <a:rPr lang="en-GB" sz="1400" cap="none" dirty="0">
                <a:effectLst/>
                <a:latin typeface="Arial" panose="020B0604020202020204" pitchFamily="34" charset="0"/>
                <a:ea typeface="Arial" panose="020B0604020202020204" pitchFamily="34" charset="0"/>
                <a:cs typeface="Arial" panose="020B0604020202020204" pitchFamily="34" charset="0"/>
              </a:rPr>
              <a:t>upplied with renewable energies and waste heat, for air conditioning, cooling and heating needs.</a:t>
            </a:r>
            <a:endParaRPr lang="en-US" sz="1400" cap="none" dirty="0">
              <a:latin typeface="Arial" panose="020B0604020202020204" pitchFamily="34" charset="0"/>
              <a:cs typeface="Arial" panose="020B0604020202020204" pitchFamily="34" charset="0"/>
            </a:endParaRPr>
          </a:p>
          <a:p>
            <a:pPr algn="just"/>
            <a:r>
              <a:rPr lang="en-US" sz="1400" cap="none" dirty="0">
                <a:latin typeface="Arial" panose="020B0604020202020204" pitchFamily="34" charset="0"/>
                <a:cs typeface="Arial" panose="020B0604020202020204" pitchFamily="34" charset="0"/>
              </a:rPr>
              <a:t>1/4 to 1/3 of the Swiss population is located near the 15 largest Swiss lakes and could potentially be connected to a Thermal Lacustrine Network (TLN).</a:t>
            </a:r>
          </a:p>
          <a:p>
            <a:pPr algn="just"/>
            <a:r>
              <a:rPr lang="en-GB" sz="1400" b="1" cap="none" dirty="0">
                <a:solidFill>
                  <a:schemeClr val="accent1"/>
                </a:solidFill>
                <a:effectLst/>
                <a:latin typeface="Arial" panose="020B0604020202020204" pitchFamily="34" charset="0"/>
                <a:ea typeface="Arial" panose="020B0604020202020204" pitchFamily="34" charset="0"/>
                <a:cs typeface="Arial" panose="020B0604020202020204" pitchFamily="34" charset="0"/>
              </a:rPr>
              <a:t>TLNs are very effective</a:t>
            </a:r>
            <a:r>
              <a:rPr lang="en-GB" sz="1400" b="1" cap="none" dirty="0">
                <a:solidFill>
                  <a:schemeClr val="accent1"/>
                </a:solidFill>
                <a:latin typeface="Arial" panose="020B0604020202020204" pitchFamily="34" charset="0"/>
                <a:ea typeface="Arial" panose="020B0604020202020204" pitchFamily="34" charset="0"/>
                <a:cs typeface="Arial" panose="020B0604020202020204" pitchFamily="34" charset="0"/>
              </a:rPr>
              <a:t> </a:t>
            </a:r>
            <a:r>
              <a:rPr lang="en-GB" sz="1400" b="1" cap="none" dirty="0">
                <a:solidFill>
                  <a:schemeClr val="accent1"/>
                </a:solidFill>
                <a:effectLst/>
                <a:latin typeface="Arial" panose="020B0604020202020204" pitchFamily="34" charset="0"/>
                <a:ea typeface="Arial" panose="020B0604020202020204" pitchFamily="34" charset="0"/>
                <a:cs typeface="Arial" panose="020B0604020202020204" pitchFamily="34" charset="0"/>
              </a:rPr>
              <a:t>for summer air conditioning by "free cooling" (without heat pumps, </a:t>
            </a:r>
            <a:r>
              <a:rPr lang="en-GB" sz="1400" b="1" cap="none" dirty="0">
                <a:solidFill>
                  <a:schemeClr val="accent1"/>
                </a:solidFill>
                <a:latin typeface="Arial" panose="020B0604020202020204" pitchFamily="34" charset="0"/>
                <a:ea typeface="Arial" panose="020B0604020202020204" pitchFamily="34" charset="0"/>
                <a:cs typeface="Arial" panose="020B0604020202020204" pitchFamily="34" charset="0"/>
              </a:rPr>
              <a:t>COP =&gt; 18</a:t>
            </a:r>
            <a:r>
              <a:rPr lang="en-GB" sz="1400" cap="none" dirty="0">
                <a:latin typeface="Arial" panose="020B0604020202020204" pitchFamily="34" charset="0"/>
                <a:ea typeface="Arial" panose="020B0604020202020204" pitchFamily="34" charset="0"/>
                <a:cs typeface="Arial" panose="020B0604020202020204" pitchFamily="34" charset="0"/>
              </a:rPr>
              <a:t>).</a:t>
            </a:r>
          </a:p>
          <a:p>
            <a:r>
              <a:rPr lang="en-GB" sz="1400" b="1" cap="none" dirty="0">
                <a:solidFill>
                  <a:srgbClr val="FF0000"/>
                </a:solidFill>
                <a:effectLst/>
                <a:latin typeface="Arial" panose="020B0604020202020204" pitchFamily="34" charset="0"/>
                <a:ea typeface="Arial" panose="020B0604020202020204" pitchFamily="34" charset="0"/>
                <a:cs typeface="Arial" panose="020B0604020202020204" pitchFamily="34" charset="0"/>
              </a:rPr>
              <a:t>The heating of buildings needs </a:t>
            </a:r>
            <a:r>
              <a:rPr lang="en-GB" sz="1400" b="1" cap="none" dirty="0">
                <a:solidFill>
                  <a:srgbClr val="FF0000"/>
                </a:solidFill>
                <a:latin typeface="Arial" panose="020B0604020202020204" pitchFamily="34" charset="0"/>
                <a:ea typeface="Arial" panose="020B0604020202020204" pitchFamily="34" charset="0"/>
                <a:cs typeface="Arial" panose="020B0604020202020204" pitchFamily="34" charset="0"/>
              </a:rPr>
              <a:t>heat pumps</a:t>
            </a:r>
            <a:r>
              <a:rPr lang="en-GB" sz="1400" b="1" cap="none" dirty="0">
                <a:solidFill>
                  <a:srgbClr val="FF0000"/>
                </a:solidFill>
                <a:effectLst/>
                <a:latin typeface="Arial" panose="020B0604020202020204" pitchFamily="34" charset="0"/>
                <a:ea typeface="Arial" panose="020B0604020202020204" pitchFamily="34" charset="0"/>
                <a:cs typeface="Arial" panose="020B0604020202020204" pitchFamily="34" charset="0"/>
              </a:rPr>
              <a:t> in </a:t>
            </a:r>
            <a:r>
              <a:rPr lang="en-GB" sz="1400" b="1" cap="none" dirty="0">
                <a:solidFill>
                  <a:srgbClr val="FF0000"/>
                </a:solidFill>
                <a:latin typeface="Arial" panose="020B0604020202020204" pitchFamily="34" charset="0"/>
                <a:ea typeface="Arial" panose="020B0604020202020204" pitchFamily="34" charset="0"/>
                <a:cs typeface="Arial" panose="020B0604020202020204" pitchFamily="34" charset="0"/>
              </a:rPr>
              <a:t>winter is </a:t>
            </a:r>
            <a:r>
              <a:rPr lang="en-GB" sz="1400" b="1" cap="none" dirty="0">
                <a:solidFill>
                  <a:srgbClr val="FF0000"/>
                </a:solidFill>
                <a:effectLst/>
                <a:latin typeface="Arial" panose="020B0604020202020204" pitchFamily="34" charset="0"/>
                <a:ea typeface="Arial" panose="020B0604020202020204" pitchFamily="34" charset="0"/>
                <a:cs typeface="Arial" panose="020B0604020202020204" pitchFamily="34" charset="0"/>
              </a:rPr>
              <a:t>4 to 5 times less efficient </a:t>
            </a:r>
            <a:r>
              <a:rPr lang="en-GB" sz="1400" b="1" cap="none" dirty="0">
                <a:solidFill>
                  <a:srgbClr val="FF0000"/>
                </a:solidFill>
                <a:latin typeface="Arial" panose="020B0604020202020204" pitchFamily="34" charset="0"/>
                <a:ea typeface="Arial" panose="020B0604020202020204" pitchFamily="34" charset="0"/>
                <a:cs typeface="Arial" panose="020B0604020202020204" pitchFamily="34" charset="0"/>
              </a:rPr>
              <a:t>(</a:t>
            </a:r>
            <a:r>
              <a:rPr lang="en-GB" sz="1400" b="1" cap="none" dirty="0">
                <a:solidFill>
                  <a:srgbClr val="FF0000"/>
                </a:solidFill>
                <a:effectLst/>
                <a:latin typeface="Arial" panose="020B0604020202020204" pitchFamily="34" charset="0"/>
                <a:ea typeface="Arial" panose="020B0604020202020204" pitchFamily="34" charset="0"/>
                <a:cs typeface="Arial" panose="020B0604020202020204" pitchFamily="34" charset="0"/>
              </a:rPr>
              <a:t>COP ≈ 3)                                              </a:t>
            </a:r>
            <a:r>
              <a:rPr lang="en-US" sz="1400" b="1" cap="none" dirty="0">
                <a:solidFill>
                  <a:srgbClr val="FF0000"/>
                </a:solidFill>
                <a:effectLst/>
                <a:latin typeface="Arial" panose="020B0604020202020204" pitchFamily="34" charset="0"/>
                <a:ea typeface="Arial" panose="020B0604020202020204" pitchFamily="34" charset="0"/>
                <a:cs typeface="Arial" panose="020B0604020202020204" pitchFamily="34" charset="0"/>
              </a:rPr>
              <a:t>who contributes to increases the winter electricity consumption of TLNs.</a:t>
            </a:r>
            <a:r>
              <a:rPr lang="en-GB" sz="1400" b="1" cap="none"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p>
          <a:p>
            <a:pPr marL="0" indent="0" algn="just">
              <a:buNone/>
            </a:pPr>
            <a:endParaRPr lang="en-GB" sz="1500" b="1" cap="none"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a:p>
            <a:pPr algn="just"/>
            <a:endParaRPr lang="fr-FR" cap="none" dirty="0"/>
          </a:p>
        </p:txBody>
      </p:sp>
      <p:pic>
        <p:nvPicPr>
          <p:cNvPr id="4" name="Image 3">
            <a:extLst>
              <a:ext uri="{FF2B5EF4-FFF2-40B4-BE49-F238E27FC236}">
                <a16:creationId xmlns:a16="http://schemas.microsoft.com/office/drawing/2014/main" id="{B459D191-23C0-5655-F8A1-85577924CECB}"/>
              </a:ext>
            </a:extLst>
          </p:cNvPr>
          <p:cNvPicPr>
            <a:picLocks noChangeAspect="1"/>
          </p:cNvPicPr>
          <p:nvPr/>
        </p:nvPicPr>
        <p:blipFill>
          <a:blip r:embed="rId2"/>
          <a:stretch>
            <a:fillRect/>
          </a:stretch>
        </p:blipFill>
        <p:spPr>
          <a:xfrm>
            <a:off x="6412971" y="3114677"/>
            <a:ext cx="4764366" cy="3289201"/>
          </a:xfrm>
          <a:prstGeom prst="rect">
            <a:avLst/>
          </a:prstGeom>
        </p:spPr>
      </p:pic>
      <p:sp>
        <p:nvSpPr>
          <p:cNvPr id="9" name="ZoneTexte 8">
            <a:extLst>
              <a:ext uri="{FF2B5EF4-FFF2-40B4-BE49-F238E27FC236}">
                <a16:creationId xmlns:a16="http://schemas.microsoft.com/office/drawing/2014/main" id="{C195FED2-5A09-AC4C-B704-CBB745F8EEF9}"/>
              </a:ext>
            </a:extLst>
          </p:cNvPr>
          <p:cNvSpPr txBox="1"/>
          <p:nvPr/>
        </p:nvSpPr>
        <p:spPr>
          <a:xfrm>
            <a:off x="7586549" y="5744228"/>
            <a:ext cx="3338825" cy="523220"/>
          </a:xfrm>
          <a:prstGeom prst="rect">
            <a:avLst/>
          </a:prstGeom>
          <a:noFill/>
        </p:spPr>
        <p:txBody>
          <a:bodyPr wrap="square">
            <a:spAutoFit/>
          </a:bodyPr>
          <a:lstStyle/>
          <a:p>
            <a:pPr algn="r"/>
            <a:r>
              <a:rPr lang="en-US" sz="1400" dirty="0"/>
              <a:t>Thermal Lacustrine Network (TLN)</a:t>
            </a:r>
          </a:p>
          <a:p>
            <a:pPr algn="r"/>
            <a:r>
              <a:rPr lang="en-US" sz="1400" dirty="0"/>
              <a:t>with MorgesLac in the town of </a:t>
            </a:r>
            <a:r>
              <a:rPr lang="en-US" sz="1400" dirty="0" err="1"/>
              <a:t>Morges</a:t>
            </a:r>
            <a:r>
              <a:rPr lang="en-US" sz="1400" dirty="0"/>
              <a:t> (VD)</a:t>
            </a:r>
            <a:endParaRPr lang="fr-FR" sz="1400" dirty="0"/>
          </a:p>
        </p:txBody>
      </p:sp>
      <p:pic>
        <p:nvPicPr>
          <p:cNvPr id="12" name="Image 11">
            <a:extLst>
              <a:ext uri="{FF2B5EF4-FFF2-40B4-BE49-F238E27FC236}">
                <a16:creationId xmlns:a16="http://schemas.microsoft.com/office/drawing/2014/main" id="{A26A71F7-02DF-4DB2-439D-35E56B832340}"/>
              </a:ext>
            </a:extLst>
          </p:cNvPr>
          <p:cNvPicPr>
            <a:picLocks noChangeAspect="1"/>
          </p:cNvPicPr>
          <p:nvPr/>
        </p:nvPicPr>
        <p:blipFill>
          <a:blip r:embed="rId3"/>
          <a:stretch>
            <a:fillRect/>
          </a:stretch>
        </p:blipFill>
        <p:spPr>
          <a:xfrm>
            <a:off x="1719891" y="3494008"/>
            <a:ext cx="4059140" cy="2773440"/>
          </a:xfrm>
          <a:prstGeom prst="rect">
            <a:avLst/>
          </a:prstGeom>
        </p:spPr>
      </p:pic>
      <p:sp>
        <p:nvSpPr>
          <p:cNvPr id="13" name="Zone de texte 188">
            <a:extLst>
              <a:ext uri="{FF2B5EF4-FFF2-40B4-BE49-F238E27FC236}">
                <a16:creationId xmlns:a16="http://schemas.microsoft.com/office/drawing/2014/main" id="{B31ADE56-ECD4-2434-D07B-522A42171F5C}"/>
              </a:ext>
            </a:extLst>
          </p:cNvPr>
          <p:cNvSpPr txBox="1"/>
          <p:nvPr/>
        </p:nvSpPr>
        <p:spPr>
          <a:xfrm>
            <a:off x="2738698" y="3263943"/>
            <a:ext cx="2151215" cy="478849"/>
          </a:xfrm>
          <a:prstGeom prst="rect">
            <a:avLst/>
          </a:prstGeom>
          <a:noFill/>
          <a:ln w="6350">
            <a:noFill/>
          </a:ln>
          <a:effectLst>
            <a:softEdge rad="63500"/>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GB"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Winter semester</a:t>
            </a:r>
            <a:endParaRPr lang="fr-FR"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(135 PJ local heat requirement)</a:t>
            </a:r>
            <a:endParaRPr lang="fr-FR"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ZoneTexte 14">
            <a:extLst>
              <a:ext uri="{FF2B5EF4-FFF2-40B4-BE49-F238E27FC236}">
                <a16:creationId xmlns:a16="http://schemas.microsoft.com/office/drawing/2014/main" id="{EF043818-FF5F-7853-F764-A4AD18EAE979}"/>
              </a:ext>
            </a:extLst>
          </p:cNvPr>
          <p:cNvSpPr txBox="1"/>
          <p:nvPr/>
        </p:nvSpPr>
        <p:spPr>
          <a:xfrm>
            <a:off x="1719891" y="6244263"/>
            <a:ext cx="4059140" cy="478849"/>
          </a:xfrm>
          <a:prstGeom prst="rect">
            <a:avLst/>
          </a:prstGeom>
          <a:noFill/>
        </p:spPr>
        <p:txBody>
          <a:bodyPr wrap="square">
            <a:spAutoFit/>
          </a:bodyPr>
          <a:lstStyle/>
          <a:p>
            <a:pPr algn="ctr">
              <a:lnSpc>
                <a:spcPct val="107000"/>
              </a:lnSpc>
            </a:pPr>
            <a:r>
              <a:rPr lang="en-GB" sz="1200" i="1" dirty="0">
                <a:effectLst/>
                <a:latin typeface="Calibri" panose="020F0502020204030204" pitchFamily="34" charset="0"/>
                <a:ea typeface="Calibri" panose="020F0502020204030204" pitchFamily="34" charset="0"/>
                <a:cs typeface="Times New Roman" panose="02020603050405020304" pitchFamily="18" charset="0"/>
              </a:rPr>
              <a:t>Source: Thermal use of surface waters A. </a:t>
            </a:r>
            <a:r>
              <a:rPr lang="en-GB" sz="1200" i="1" dirty="0" err="1">
                <a:effectLst/>
                <a:latin typeface="Calibri" panose="020F0502020204030204" pitchFamily="34" charset="0"/>
                <a:ea typeface="Calibri" panose="020F0502020204030204" pitchFamily="34" charset="0"/>
                <a:cs typeface="Times New Roman" panose="02020603050405020304" pitchFamily="18" charset="0"/>
              </a:rPr>
              <a:t>Gaudard</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M. Schmid,</a:t>
            </a:r>
          </a:p>
          <a:p>
            <a:pPr algn="ctr">
              <a:lnSpc>
                <a:spcPct val="107000"/>
              </a:lnSpc>
            </a:pPr>
            <a:r>
              <a:rPr lang="en-GB" sz="1200" i="1" dirty="0" err="1">
                <a:effectLst/>
                <a:latin typeface="Calibri" panose="020F0502020204030204" pitchFamily="34" charset="0"/>
                <a:ea typeface="Calibri" panose="020F0502020204030204" pitchFamily="34" charset="0"/>
                <a:cs typeface="Times New Roman" panose="02020603050405020304" pitchFamily="18" charset="0"/>
              </a:rPr>
              <a:t>Eawag</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A. </a:t>
            </a:r>
            <a:r>
              <a:rPr lang="en-GB" sz="1200" i="1" dirty="0" err="1">
                <a:effectLst/>
                <a:latin typeface="Calibri" panose="020F0502020204030204" pitchFamily="34" charset="0"/>
                <a:ea typeface="Calibri" panose="020F0502020204030204" pitchFamily="34" charset="0"/>
                <a:cs typeface="Times New Roman" panose="02020603050405020304" pitchFamily="18" charset="0"/>
              </a:rPr>
              <a:t>Wüest</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a:t>
            </a:r>
            <a:r>
              <a:rPr lang="en-GB" sz="1200" i="1" dirty="0" err="1">
                <a:effectLst/>
                <a:latin typeface="Calibri" panose="020F0502020204030204" pitchFamily="34" charset="0"/>
                <a:ea typeface="Calibri" panose="020F0502020204030204" pitchFamily="34" charset="0"/>
                <a:cs typeface="Times New Roman" panose="02020603050405020304" pitchFamily="18" charset="0"/>
              </a:rPr>
              <a:t>Eawag</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and EPFL, AQUA &amp; GAS N</a:t>
            </a:r>
            <a:r>
              <a:rPr lang="en-GB" sz="1200" i="1" baseline="30000" dirty="0">
                <a:effectLst/>
                <a:latin typeface="Calibri" panose="020F0502020204030204" pitchFamily="34" charset="0"/>
                <a:ea typeface="Calibri" panose="020F0502020204030204" pitchFamily="34" charset="0"/>
                <a:cs typeface="Times New Roman" panose="02020603050405020304" pitchFamily="18" charset="0"/>
              </a:rPr>
              <a:t>o</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6</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ZoneTexte 15">
            <a:extLst>
              <a:ext uri="{FF2B5EF4-FFF2-40B4-BE49-F238E27FC236}">
                <a16:creationId xmlns:a16="http://schemas.microsoft.com/office/drawing/2014/main" id="{28C0994B-981B-3FD5-B7BC-7A2BEC7E324D}"/>
              </a:ext>
            </a:extLst>
          </p:cNvPr>
          <p:cNvSpPr txBox="1"/>
          <p:nvPr/>
        </p:nvSpPr>
        <p:spPr>
          <a:xfrm>
            <a:off x="6466526" y="3219655"/>
            <a:ext cx="2680530" cy="307777"/>
          </a:xfrm>
          <a:prstGeom prst="rect">
            <a:avLst/>
          </a:prstGeom>
          <a:noFill/>
        </p:spPr>
        <p:txBody>
          <a:bodyPr wrap="square">
            <a:spAutoFit/>
          </a:bodyPr>
          <a:lstStyle/>
          <a:p>
            <a:r>
              <a:rPr lang="en-US" sz="1400" b="1" dirty="0">
                <a:solidFill>
                  <a:schemeClr val="accent1"/>
                </a:solidFill>
              </a:rPr>
              <a:t>COP summer free cooling = 18</a:t>
            </a:r>
            <a:endParaRPr lang="fr-FR" sz="1400" b="1" dirty="0">
              <a:solidFill>
                <a:schemeClr val="accent1"/>
              </a:solidFill>
            </a:endParaRPr>
          </a:p>
        </p:txBody>
      </p:sp>
      <p:sp>
        <p:nvSpPr>
          <p:cNvPr id="17" name="ZoneTexte 16">
            <a:extLst>
              <a:ext uri="{FF2B5EF4-FFF2-40B4-BE49-F238E27FC236}">
                <a16:creationId xmlns:a16="http://schemas.microsoft.com/office/drawing/2014/main" id="{A4C6B10F-E057-B23C-FF2E-2C0CD5D02522}"/>
              </a:ext>
            </a:extLst>
          </p:cNvPr>
          <p:cNvSpPr txBox="1"/>
          <p:nvPr/>
        </p:nvSpPr>
        <p:spPr>
          <a:xfrm>
            <a:off x="9340183" y="5078480"/>
            <a:ext cx="1989537" cy="307777"/>
          </a:xfrm>
          <a:prstGeom prst="rect">
            <a:avLst/>
          </a:prstGeom>
          <a:noFill/>
        </p:spPr>
        <p:txBody>
          <a:bodyPr wrap="square">
            <a:spAutoFit/>
          </a:bodyPr>
          <a:lstStyle/>
          <a:p>
            <a:r>
              <a:rPr lang="en-US" sz="1400" b="1" dirty="0">
                <a:solidFill>
                  <a:srgbClr val="FF0000"/>
                </a:solidFill>
              </a:rPr>
              <a:t>COP winter heating = 3</a:t>
            </a:r>
            <a:endParaRPr lang="fr-FR" sz="1400" b="1" dirty="0">
              <a:solidFill>
                <a:srgbClr val="FF0000"/>
              </a:solidFill>
            </a:endParaRPr>
          </a:p>
        </p:txBody>
      </p:sp>
    </p:spTree>
    <p:extLst>
      <p:ext uri="{BB962C8B-B14F-4D97-AF65-F5344CB8AC3E}">
        <p14:creationId xmlns:p14="http://schemas.microsoft.com/office/powerpoint/2010/main" val="599065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chemin : vertical 2">
            <a:extLst>
              <a:ext uri="{FF2B5EF4-FFF2-40B4-BE49-F238E27FC236}">
                <a16:creationId xmlns:a16="http://schemas.microsoft.com/office/drawing/2014/main" id="{3172F41B-54B8-1FEF-B673-835BCBB8C11C}"/>
              </a:ext>
            </a:extLst>
          </p:cNvPr>
          <p:cNvSpPr/>
          <p:nvPr/>
        </p:nvSpPr>
        <p:spPr>
          <a:xfrm>
            <a:off x="705853" y="4788570"/>
            <a:ext cx="10480444" cy="1138094"/>
          </a:xfrm>
          <a:prstGeom prst="verticalScroll">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C2245EFC-7DE1-E79B-3782-B9BB87E3EA13}"/>
              </a:ext>
            </a:extLst>
          </p:cNvPr>
          <p:cNvSpPr>
            <a:spLocks noGrp="1"/>
          </p:cNvSpPr>
          <p:nvPr>
            <p:ph type="title"/>
          </p:nvPr>
        </p:nvSpPr>
        <p:spPr>
          <a:xfrm>
            <a:off x="1121696" y="723754"/>
            <a:ext cx="10364451" cy="1138094"/>
          </a:xfrm>
        </p:spPr>
        <p:txBody>
          <a:bodyPr>
            <a:normAutofit/>
          </a:bodyPr>
          <a:lstStyle/>
          <a:p>
            <a:r>
              <a:rPr lang="en-US" sz="2800" dirty="0">
                <a:solidFill>
                  <a:schemeClr val="accent1"/>
                </a:solidFill>
              </a:rPr>
              <a:t>Not only glaciers are threatened</a:t>
            </a:r>
            <a:br>
              <a:rPr lang="en-US" sz="2800" dirty="0">
                <a:solidFill>
                  <a:schemeClr val="accent1"/>
                </a:solidFill>
              </a:rPr>
            </a:br>
            <a:r>
              <a:rPr lang="en-US" sz="2800" dirty="0">
                <a:solidFill>
                  <a:schemeClr val="accent1"/>
                </a:solidFill>
              </a:rPr>
              <a:t>by Global Warming !</a:t>
            </a:r>
            <a:endParaRPr lang="fr-FR" sz="2800" dirty="0">
              <a:solidFill>
                <a:schemeClr val="accent1"/>
              </a:solidFill>
            </a:endParaRPr>
          </a:p>
        </p:txBody>
      </p:sp>
      <p:sp>
        <p:nvSpPr>
          <p:cNvPr id="4" name="Espace réservé du contenu 3">
            <a:extLst>
              <a:ext uri="{FF2B5EF4-FFF2-40B4-BE49-F238E27FC236}">
                <a16:creationId xmlns:a16="http://schemas.microsoft.com/office/drawing/2014/main" id="{CF3D6A67-5344-7B81-3746-93B0C93F7253}"/>
              </a:ext>
            </a:extLst>
          </p:cNvPr>
          <p:cNvSpPr txBox="1">
            <a:spLocks noGrp="1"/>
          </p:cNvSpPr>
          <p:nvPr>
            <p:ph sz="quarter" idx="13"/>
          </p:nvPr>
        </p:nvSpPr>
        <p:spPr>
          <a:xfrm>
            <a:off x="1005703" y="1861848"/>
            <a:ext cx="10180594" cy="3905428"/>
          </a:xfrm>
          <a:prstGeom prst="rect">
            <a:avLst/>
          </a:prstGeom>
          <a:noFill/>
        </p:spPr>
        <p:txBody>
          <a:bodyPr wrap="square">
            <a:spAutoFit/>
          </a:bodyPr>
          <a:lstStyle/>
          <a:p>
            <a:r>
              <a:rPr lang="en-US" sz="1800" b="1" cap="none" dirty="0">
                <a:solidFill>
                  <a:schemeClr val="accent1"/>
                </a:solidFill>
              </a:rPr>
              <a:t>The surface temperature of our lakes has increased by about 2˚C over the past 40 years</a:t>
            </a:r>
            <a:r>
              <a:rPr lang="en-US" sz="1800" b="1" cap="none" dirty="0"/>
              <a:t>.</a:t>
            </a:r>
          </a:p>
          <a:p>
            <a:r>
              <a:rPr lang="en-US" sz="1800" cap="none" dirty="0"/>
              <a:t>Global Warming results in less cold winters, </a:t>
            </a:r>
            <a:r>
              <a:rPr lang="en-US" sz="1800" b="1" cap="none" dirty="0">
                <a:solidFill>
                  <a:schemeClr val="accent1"/>
                </a:solidFill>
              </a:rPr>
              <a:t>REDUCING THE MIXING OF LAKE WATER AND THE OXYGENATION OF LAKE BOTTOMS (hypolimnion), which is essential for aquatic life</a:t>
            </a:r>
            <a:r>
              <a:rPr lang="en-US" sz="1800" cap="none" dirty="0"/>
              <a:t>. This lake asphyxia induces the release of phosphorus from sediments,  and the viscous circle of the </a:t>
            </a:r>
            <a:r>
              <a:rPr lang="en-US" sz="1800" b="1" cap="none" dirty="0">
                <a:solidFill>
                  <a:schemeClr val="accent1"/>
                </a:solidFill>
              </a:rPr>
              <a:t>eutrophication</a:t>
            </a:r>
            <a:r>
              <a:rPr lang="en-US" sz="1800" cap="none" dirty="0"/>
              <a:t> (production of, toxic blue-green algae blooms, CO</a:t>
            </a:r>
            <a:r>
              <a:rPr lang="en-US" sz="1800" cap="none" baseline="-25000" dirty="0"/>
              <a:t>2</a:t>
            </a:r>
            <a:r>
              <a:rPr lang="en-US" sz="1800" cap="none" dirty="0"/>
              <a:t>, CH</a:t>
            </a:r>
            <a:r>
              <a:rPr lang="en-US" sz="1800" cap="none" baseline="-25000" dirty="0"/>
              <a:t>4,  </a:t>
            </a:r>
            <a:r>
              <a:rPr lang="en-US" sz="1800" cap="none" dirty="0"/>
              <a:t>H</a:t>
            </a:r>
            <a:r>
              <a:rPr lang="en-US" sz="1800" cap="none" baseline="-25000" dirty="0"/>
              <a:t>2</a:t>
            </a:r>
            <a:r>
              <a:rPr lang="en-US" sz="1800" cap="none" dirty="0"/>
              <a:t>S and consuming also the oxygen).</a:t>
            </a:r>
          </a:p>
          <a:p>
            <a:r>
              <a:rPr lang="en-US" sz="1800" cap="none" dirty="0"/>
              <a:t>Despite thermal potential of lakes exceeds local needs by several times, </a:t>
            </a:r>
            <a:r>
              <a:rPr lang="en-US" sz="1800" b="1" cap="none" dirty="0">
                <a:solidFill>
                  <a:schemeClr val="accent1"/>
                </a:solidFill>
              </a:rPr>
              <a:t>in order not to further impact the aquatic ecosystem, lake thermal use is limited and regulated (ordinance).</a:t>
            </a:r>
          </a:p>
          <a:p>
            <a:pPr marL="0" indent="0">
              <a:buNone/>
            </a:pPr>
            <a:endParaRPr lang="en-US" sz="1800" b="1" cap="none" dirty="0">
              <a:solidFill>
                <a:schemeClr val="accent1"/>
              </a:solidFill>
            </a:endParaRPr>
          </a:p>
          <a:p>
            <a:r>
              <a:rPr lang="en-US" sz="1800" cap="none" dirty="0">
                <a:solidFill>
                  <a:schemeClr val="accent1"/>
                </a:solidFill>
              </a:rPr>
              <a:t>One of the challenges of Switzerland's 2050 Energy Strategy is therefore to </a:t>
            </a:r>
            <a:r>
              <a:rPr lang="en-US" sz="1800" b="1" cap="none" dirty="0">
                <a:solidFill>
                  <a:schemeClr val="accent1"/>
                </a:solidFill>
              </a:rPr>
              <a:t>develop the thermal-lake potential</a:t>
            </a:r>
            <a:r>
              <a:rPr lang="en-US" sz="1800" cap="none" dirty="0">
                <a:solidFill>
                  <a:schemeClr val="accent1"/>
                </a:solidFill>
              </a:rPr>
              <a:t>, </a:t>
            </a:r>
            <a:r>
              <a:rPr lang="en-US" sz="1800" b="1" cap="none" dirty="0">
                <a:solidFill>
                  <a:schemeClr val="accent1"/>
                </a:solidFill>
              </a:rPr>
              <a:t>while PROTECTING our lakes against the harmful effects of Global Warming ! </a:t>
            </a:r>
          </a:p>
        </p:txBody>
      </p:sp>
    </p:spTree>
    <p:extLst>
      <p:ext uri="{BB962C8B-B14F-4D97-AF65-F5344CB8AC3E}">
        <p14:creationId xmlns:p14="http://schemas.microsoft.com/office/powerpoint/2010/main" val="417333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6D8471-43F3-3935-E579-2590B8C2AE53}"/>
              </a:ext>
            </a:extLst>
          </p:cNvPr>
          <p:cNvSpPr>
            <a:spLocks noGrp="1"/>
          </p:cNvSpPr>
          <p:nvPr>
            <p:ph type="title"/>
          </p:nvPr>
        </p:nvSpPr>
        <p:spPr>
          <a:xfrm>
            <a:off x="4162926" y="332943"/>
            <a:ext cx="5979696" cy="714894"/>
          </a:xfrm>
        </p:spPr>
        <p:txBody>
          <a:bodyPr>
            <a:noAutofit/>
          </a:bodyPr>
          <a:lstStyle/>
          <a:p>
            <a:r>
              <a:rPr lang="en-US" sz="3200" cap="none" dirty="0">
                <a:solidFill>
                  <a:srgbClr val="0070C0"/>
                </a:solidFill>
              </a:rPr>
              <a:t>ULISSE project with a dual purpose</a:t>
            </a:r>
            <a:endParaRPr lang="fr-FR" sz="3200" cap="none" dirty="0">
              <a:solidFill>
                <a:srgbClr val="0070C0"/>
              </a:solidFill>
            </a:endParaRPr>
          </a:p>
        </p:txBody>
      </p:sp>
      <p:sp>
        <p:nvSpPr>
          <p:cNvPr id="3" name="Espace réservé du contenu 2">
            <a:extLst>
              <a:ext uri="{FF2B5EF4-FFF2-40B4-BE49-F238E27FC236}">
                <a16:creationId xmlns:a16="http://schemas.microsoft.com/office/drawing/2014/main" id="{4B7E7726-78B1-9C7D-6A9C-3B2A03B49BC4}"/>
              </a:ext>
            </a:extLst>
          </p:cNvPr>
          <p:cNvSpPr>
            <a:spLocks noGrp="1"/>
          </p:cNvSpPr>
          <p:nvPr>
            <p:ph sz="quarter" idx="13"/>
          </p:nvPr>
        </p:nvSpPr>
        <p:spPr>
          <a:xfrm>
            <a:off x="1150213" y="939789"/>
            <a:ext cx="6293142" cy="1237909"/>
          </a:xfrm>
        </p:spPr>
        <p:txBody>
          <a:bodyPr>
            <a:normAutofit lnSpcReduction="10000"/>
          </a:bodyPr>
          <a:lstStyle/>
          <a:p>
            <a:pPr marL="0" indent="0" algn="just">
              <a:buNone/>
            </a:pPr>
            <a:r>
              <a:rPr lang="en-US" sz="1400" b="1" dirty="0">
                <a:solidFill>
                  <a:schemeClr val="accent1"/>
                </a:solidFill>
              </a:rPr>
              <a:t>1) </a:t>
            </a:r>
            <a:r>
              <a:rPr lang="en-US" sz="1800" b="1" cap="none" dirty="0">
                <a:solidFill>
                  <a:schemeClr val="accent1"/>
                </a:solidFill>
              </a:rPr>
              <a:t>Thermal Lacustrine Network booster by under-lake reservoirs </a:t>
            </a:r>
            <a:r>
              <a:rPr lang="en-US" sz="1800" b="1" dirty="0">
                <a:solidFill>
                  <a:schemeClr val="accent1"/>
                </a:solidFill>
              </a:rPr>
              <a:t>:</a:t>
            </a:r>
            <a:endParaRPr lang="en-US" sz="1200" cap="none" dirty="0">
              <a:latin typeface="Arial" panose="020B0604020202020204" pitchFamily="34" charset="0"/>
              <a:cs typeface="Arial" panose="020B0604020202020204" pitchFamily="34" charset="0"/>
            </a:endParaRPr>
          </a:p>
          <a:p>
            <a:pPr algn="just"/>
            <a:r>
              <a:rPr lang="en-US" sz="1200" cap="none" dirty="0">
                <a:latin typeface="Arial" panose="020B0604020202020204" pitchFamily="34" charset="0"/>
                <a:cs typeface="Arial" panose="020B0604020202020204" pitchFamily="34" charset="0"/>
              </a:rPr>
              <a:t>Providing a winter lake heat source of around 20°C, instead of the usual 5-6°C</a:t>
            </a:r>
          </a:p>
          <a:p>
            <a:pPr marL="0" indent="0" algn="just">
              <a:buNone/>
            </a:pPr>
            <a:r>
              <a:rPr lang="en-US" sz="1200" b="1" cap="none" dirty="0">
                <a:solidFill>
                  <a:schemeClr val="accent1"/>
                </a:solidFill>
                <a:latin typeface="Arial" panose="020B0604020202020204" pitchFamily="34" charset="0"/>
                <a:cs typeface="Arial" panose="020B0604020202020204" pitchFamily="34" charset="0"/>
              </a:rPr>
              <a:t>Double the efficiency of heat pumps (HP) and reduce by 95% the energy for pumping and circulating water in the Thermal Lacustrine Networks (TLNs).</a:t>
            </a:r>
            <a:endParaRPr lang="en-US" sz="1200" cap="none"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56F595FA-CF9B-056F-6CFF-2152667986C2}"/>
              </a:ext>
            </a:extLst>
          </p:cNvPr>
          <p:cNvPicPr>
            <a:picLocks noChangeAspect="1"/>
          </p:cNvPicPr>
          <p:nvPr/>
        </p:nvPicPr>
        <p:blipFill>
          <a:blip r:embed="rId2"/>
          <a:stretch>
            <a:fillRect/>
          </a:stretch>
        </p:blipFill>
        <p:spPr>
          <a:xfrm>
            <a:off x="1104379" y="1854147"/>
            <a:ext cx="7938266" cy="4436337"/>
          </a:xfrm>
          <a:prstGeom prst="rect">
            <a:avLst/>
          </a:prstGeom>
        </p:spPr>
      </p:pic>
      <p:sp>
        <p:nvSpPr>
          <p:cNvPr id="6" name="ZoneTexte 5">
            <a:extLst>
              <a:ext uri="{FF2B5EF4-FFF2-40B4-BE49-F238E27FC236}">
                <a16:creationId xmlns:a16="http://schemas.microsoft.com/office/drawing/2014/main" id="{457DAD64-F6AF-58B0-6ED4-21BBBCDCFFC1}"/>
              </a:ext>
            </a:extLst>
          </p:cNvPr>
          <p:cNvSpPr txBox="1"/>
          <p:nvPr/>
        </p:nvSpPr>
        <p:spPr>
          <a:xfrm>
            <a:off x="9188252" y="4552477"/>
            <a:ext cx="2285570" cy="1169551"/>
          </a:xfrm>
          <a:prstGeom prst="rect">
            <a:avLst/>
          </a:prstGeom>
          <a:noFill/>
        </p:spPr>
        <p:txBody>
          <a:bodyPr wrap="square">
            <a:spAutoFit/>
          </a:bodyPr>
          <a:lstStyle/>
          <a:p>
            <a:pPr algn="ctr"/>
            <a:r>
              <a:rPr lang="en-US" sz="1400" dirty="0">
                <a:solidFill>
                  <a:schemeClr val="accent1"/>
                </a:solidFill>
              </a:rPr>
              <a:t>External convection currents induced by heat loss, produces oxygenation of the lake, protecting it against Global Warming !</a:t>
            </a:r>
            <a:endParaRPr lang="fr-FR" sz="1400" dirty="0">
              <a:solidFill>
                <a:schemeClr val="accent1"/>
              </a:solidFill>
            </a:endParaRPr>
          </a:p>
        </p:txBody>
      </p:sp>
      <p:sp>
        <p:nvSpPr>
          <p:cNvPr id="8" name="Flèche : demi-tour 7">
            <a:extLst>
              <a:ext uri="{FF2B5EF4-FFF2-40B4-BE49-F238E27FC236}">
                <a16:creationId xmlns:a16="http://schemas.microsoft.com/office/drawing/2014/main" id="{032B3813-32B2-669A-DF2A-E9E464B77284}"/>
              </a:ext>
            </a:extLst>
          </p:cNvPr>
          <p:cNvSpPr/>
          <p:nvPr/>
        </p:nvSpPr>
        <p:spPr>
          <a:xfrm rot="16200000">
            <a:off x="-983660" y="3102238"/>
            <a:ext cx="3974473" cy="570798"/>
          </a:xfrm>
          <a:prstGeom prst="uturnArrow">
            <a:avLst>
              <a:gd name="adj1" fmla="val 10834"/>
              <a:gd name="adj2" fmla="val 14035"/>
              <a:gd name="adj3" fmla="val 25000"/>
              <a:gd name="adj4" fmla="val 43750"/>
              <a:gd name="adj5" fmla="val 7500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Image 8">
            <a:extLst>
              <a:ext uri="{FF2B5EF4-FFF2-40B4-BE49-F238E27FC236}">
                <a16:creationId xmlns:a16="http://schemas.microsoft.com/office/drawing/2014/main" id="{98FE3ABD-18FA-94BF-63BB-0C413F5DB4DF}"/>
              </a:ext>
            </a:extLst>
          </p:cNvPr>
          <p:cNvPicPr>
            <a:picLocks noChangeAspect="1"/>
          </p:cNvPicPr>
          <p:nvPr/>
        </p:nvPicPr>
        <p:blipFill>
          <a:blip r:embed="rId3"/>
          <a:stretch>
            <a:fillRect/>
          </a:stretch>
        </p:blipFill>
        <p:spPr>
          <a:xfrm>
            <a:off x="9058314" y="1558743"/>
            <a:ext cx="2545446" cy="1568667"/>
          </a:xfrm>
          <a:prstGeom prst="rect">
            <a:avLst/>
          </a:prstGeom>
          <a:effectLst>
            <a:softEdge rad="50800"/>
          </a:effectLst>
        </p:spPr>
      </p:pic>
      <p:sp>
        <p:nvSpPr>
          <p:cNvPr id="10" name="ZoneTexte 9">
            <a:extLst>
              <a:ext uri="{FF2B5EF4-FFF2-40B4-BE49-F238E27FC236}">
                <a16:creationId xmlns:a16="http://schemas.microsoft.com/office/drawing/2014/main" id="{D47AD75A-0655-71DD-DFC3-CA95684B2A3B}"/>
              </a:ext>
            </a:extLst>
          </p:cNvPr>
          <p:cNvSpPr txBox="1"/>
          <p:nvPr/>
        </p:nvSpPr>
        <p:spPr>
          <a:xfrm>
            <a:off x="8887658" y="3145815"/>
            <a:ext cx="3035115" cy="1169551"/>
          </a:xfrm>
          <a:prstGeom prst="rect">
            <a:avLst/>
          </a:prstGeom>
          <a:noFill/>
        </p:spPr>
        <p:txBody>
          <a:bodyPr wrap="square">
            <a:spAutoFit/>
          </a:bodyPr>
          <a:lstStyle/>
          <a:p>
            <a:r>
              <a:rPr lang="en-US" sz="1400" dirty="0">
                <a:solidFill>
                  <a:srgbClr val="0070C0"/>
                </a:solidFill>
              </a:rPr>
              <a:t>                </a:t>
            </a:r>
            <a:r>
              <a:rPr lang="en-US" sz="1400" b="1" dirty="0">
                <a:solidFill>
                  <a:srgbClr val="0070C0"/>
                </a:solidFill>
              </a:rPr>
              <a:t>Annual cycle:</a:t>
            </a:r>
          </a:p>
          <a:p>
            <a:r>
              <a:rPr lang="en-US" sz="1400" dirty="0">
                <a:solidFill>
                  <a:srgbClr val="0070C0"/>
                </a:solidFill>
              </a:rPr>
              <a:t>1.	2 moths Summer Loading (SL)</a:t>
            </a:r>
          </a:p>
          <a:p>
            <a:r>
              <a:rPr lang="en-US" sz="1400" dirty="0">
                <a:solidFill>
                  <a:srgbClr val="0070C0"/>
                </a:solidFill>
              </a:rPr>
              <a:t>2.	2 moths Autumn Stagnation (AS)	</a:t>
            </a:r>
          </a:p>
          <a:p>
            <a:r>
              <a:rPr lang="en-US" sz="1400" dirty="0">
                <a:solidFill>
                  <a:srgbClr val="0070C0"/>
                </a:solidFill>
              </a:rPr>
              <a:t>3.	6 moths Winter Discharging (WD)</a:t>
            </a:r>
          </a:p>
          <a:p>
            <a:r>
              <a:rPr lang="en-US" sz="1400" dirty="0">
                <a:solidFill>
                  <a:srgbClr val="0070C0"/>
                </a:solidFill>
              </a:rPr>
              <a:t>4.	2 moths Spring Stagnation (SS)	</a:t>
            </a:r>
          </a:p>
        </p:txBody>
      </p:sp>
      <p:sp>
        <p:nvSpPr>
          <p:cNvPr id="11" name="ZoneTexte 10">
            <a:extLst>
              <a:ext uri="{FF2B5EF4-FFF2-40B4-BE49-F238E27FC236}">
                <a16:creationId xmlns:a16="http://schemas.microsoft.com/office/drawing/2014/main" id="{2D5E561A-AB97-93B8-C4B9-7B439DD13F78}"/>
              </a:ext>
            </a:extLst>
          </p:cNvPr>
          <p:cNvSpPr txBox="1"/>
          <p:nvPr/>
        </p:nvSpPr>
        <p:spPr>
          <a:xfrm>
            <a:off x="9114486" y="1265046"/>
            <a:ext cx="2433102" cy="338554"/>
          </a:xfrm>
          <a:prstGeom prst="rect">
            <a:avLst/>
          </a:prstGeom>
          <a:noFill/>
        </p:spPr>
        <p:txBody>
          <a:bodyPr wrap="none" rtlCol="0">
            <a:spAutoFit/>
          </a:bodyPr>
          <a:lstStyle/>
          <a:p>
            <a:r>
              <a:rPr lang="fr-FR" sz="1600" dirty="0"/>
              <a:t>Hydrothermal pantographe</a:t>
            </a:r>
          </a:p>
        </p:txBody>
      </p:sp>
      <p:cxnSp>
        <p:nvCxnSpPr>
          <p:cNvPr id="13" name="Connecteur droit avec flèche 12">
            <a:extLst>
              <a:ext uri="{FF2B5EF4-FFF2-40B4-BE49-F238E27FC236}">
                <a16:creationId xmlns:a16="http://schemas.microsoft.com/office/drawing/2014/main" id="{472C2842-9E2F-8600-373B-E8F6E210946F}"/>
              </a:ext>
            </a:extLst>
          </p:cNvPr>
          <p:cNvCxnSpPr>
            <a:cxnSpLocks/>
          </p:cNvCxnSpPr>
          <p:nvPr/>
        </p:nvCxnSpPr>
        <p:spPr>
          <a:xfrm flipH="1" flipV="1">
            <a:off x="8887658" y="4640612"/>
            <a:ext cx="410578" cy="44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854A87D7-6F0F-1DB0-C209-D8C43A87154F}"/>
              </a:ext>
            </a:extLst>
          </p:cNvPr>
          <p:cNvCxnSpPr>
            <a:cxnSpLocks/>
          </p:cNvCxnSpPr>
          <p:nvPr/>
        </p:nvCxnSpPr>
        <p:spPr>
          <a:xfrm flipV="1">
            <a:off x="8122632" y="4277278"/>
            <a:ext cx="0" cy="20122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E78DC9B6-0892-2A0C-7808-D93179837A39}"/>
              </a:ext>
            </a:extLst>
          </p:cNvPr>
          <p:cNvCxnSpPr>
            <a:cxnSpLocks/>
          </p:cNvCxnSpPr>
          <p:nvPr/>
        </p:nvCxnSpPr>
        <p:spPr>
          <a:xfrm>
            <a:off x="8810386" y="4439390"/>
            <a:ext cx="0" cy="20122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544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6EF7AB-B25F-ABB5-99F1-C7B08DC50C6F}"/>
              </a:ext>
            </a:extLst>
          </p:cNvPr>
          <p:cNvSpPr/>
          <p:nvPr/>
        </p:nvSpPr>
        <p:spPr>
          <a:xfrm>
            <a:off x="494518" y="4600824"/>
            <a:ext cx="5601482" cy="2010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C76FF60-B27A-201C-4FA5-EE345EB96C21}"/>
              </a:ext>
            </a:extLst>
          </p:cNvPr>
          <p:cNvSpPr/>
          <p:nvPr/>
        </p:nvSpPr>
        <p:spPr>
          <a:xfrm>
            <a:off x="848935" y="1859221"/>
            <a:ext cx="5038903" cy="2451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E61E6FF-F48D-3D5E-6D5C-B5C3FC678736}"/>
              </a:ext>
            </a:extLst>
          </p:cNvPr>
          <p:cNvSpPr>
            <a:spLocks noGrp="1"/>
          </p:cNvSpPr>
          <p:nvPr>
            <p:ph type="title"/>
          </p:nvPr>
        </p:nvSpPr>
        <p:spPr>
          <a:xfrm>
            <a:off x="3199776" y="329283"/>
            <a:ext cx="7159414" cy="679994"/>
          </a:xfrm>
        </p:spPr>
        <p:txBody>
          <a:bodyPr>
            <a:normAutofit/>
          </a:bodyPr>
          <a:lstStyle/>
          <a:p>
            <a:r>
              <a:rPr lang="en-US" sz="3200" cap="none" dirty="0">
                <a:solidFill>
                  <a:srgbClr val="0070C0"/>
                </a:solidFill>
              </a:rPr>
              <a:t>Constructive details of the ULISSE Reservoir</a:t>
            </a:r>
            <a:endParaRPr lang="fr-FR" sz="3200" cap="none" dirty="0">
              <a:solidFill>
                <a:srgbClr val="0070C0"/>
              </a:solidFill>
            </a:endParaRPr>
          </a:p>
        </p:txBody>
      </p:sp>
      <p:sp>
        <p:nvSpPr>
          <p:cNvPr id="3" name="Espace réservé du texte 2">
            <a:extLst>
              <a:ext uri="{FF2B5EF4-FFF2-40B4-BE49-F238E27FC236}">
                <a16:creationId xmlns:a16="http://schemas.microsoft.com/office/drawing/2014/main" id="{BC3BAAAF-1484-97FF-7D48-ADCA88B92D73}"/>
              </a:ext>
            </a:extLst>
          </p:cNvPr>
          <p:cNvSpPr>
            <a:spLocks noGrp="1"/>
          </p:cNvSpPr>
          <p:nvPr>
            <p:ph type="body" idx="1"/>
          </p:nvPr>
        </p:nvSpPr>
        <p:spPr>
          <a:xfrm>
            <a:off x="1260761" y="1101881"/>
            <a:ext cx="1253838" cy="358491"/>
          </a:xfrm>
        </p:spPr>
        <p:txBody>
          <a:bodyPr/>
          <a:lstStyle/>
          <a:p>
            <a:r>
              <a:rPr lang="en-GB" sz="18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Envelope</a:t>
            </a:r>
            <a:endParaRPr lang="fr-FR" dirty="0"/>
          </a:p>
        </p:txBody>
      </p:sp>
      <p:pic>
        <p:nvPicPr>
          <p:cNvPr id="7" name="Espace réservé du contenu 6">
            <a:extLst>
              <a:ext uri="{FF2B5EF4-FFF2-40B4-BE49-F238E27FC236}">
                <a16:creationId xmlns:a16="http://schemas.microsoft.com/office/drawing/2014/main" id="{EC519538-BE16-63B1-956A-CBBFCB878FCE}"/>
              </a:ext>
            </a:extLst>
          </p:cNvPr>
          <p:cNvPicPr>
            <a:picLocks noGrp="1" noChangeAspect="1"/>
          </p:cNvPicPr>
          <p:nvPr>
            <p:ph sz="quarter" idx="13"/>
          </p:nvPr>
        </p:nvPicPr>
        <p:blipFill>
          <a:blip r:embed="rId2"/>
          <a:stretch>
            <a:fillRect/>
          </a:stretch>
        </p:blipFill>
        <p:spPr>
          <a:xfrm>
            <a:off x="848935" y="1901099"/>
            <a:ext cx="5072312" cy="2292295"/>
          </a:xfrm>
          <a:prstGeom prst="rect">
            <a:avLst/>
          </a:prstGeom>
        </p:spPr>
      </p:pic>
      <p:sp>
        <p:nvSpPr>
          <p:cNvPr id="5" name="Espace réservé du texte 4">
            <a:extLst>
              <a:ext uri="{FF2B5EF4-FFF2-40B4-BE49-F238E27FC236}">
                <a16:creationId xmlns:a16="http://schemas.microsoft.com/office/drawing/2014/main" id="{AA59A73D-6005-85F3-F41E-DFBBAD04D9FA}"/>
              </a:ext>
            </a:extLst>
          </p:cNvPr>
          <p:cNvSpPr>
            <a:spLocks noGrp="1"/>
          </p:cNvSpPr>
          <p:nvPr>
            <p:ph type="body" sz="quarter" idx="3"/>
          </p:nvPr>
        </p:nvSpPr>
        <p:spPr>
          <a:xfrm>
            <a:off x="6142130" y="1715842"/>
            <a:ext cx="4881804" cy="483376"/>
          </a:xfrm>
        </p:spPr>
        <p:txBody>
          <a:bodyPr/>
          <a:lstStyle/>
          <a:p>
            <a:r>
              <a:rPr lang="en-GB" sz="1800" b="1" dirty="0">
                <a:solidFill>
                  <a:srgbClr val="4472C4"/>
                </a:solidFill>
                <a:effectLst/>
                <a:latin typeface="Calibri Light" panose="020F0302020204030204" pitchFamily="34" charset="0"/>
                <a:ea typeface="Times New Roman" panose="02020603050405020304" pitchFamily="18" charset="0"/>
                <a:cs typeface="Times New Roman" panose="02020603050405020304" pitchFamily="18" charset="0"/>
              </a:rPr>
              <a:t>Anchoring</a:t>
            </a:r>
            <a:endParaRPr lang="fr-FR" sz="1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fr-FR" dirty="0"/>
          </a:p>
        </p:txBody>
      </p:sp>
      <p:pic>
        <p:nvPicPr>
          <p:cNvPr id="9" name="Espace réservé du contenu 8">
            <a:extLst>
              <a:ext uri="{FF2B5EF4-FFF2-40B4-BE49-F238E27FC236}">
                <a16:creationId xmlns:a16="http://schemas.microsoft.com/office/drawing/2014/main" id="{DA9E778D-C41C-6E2C-AFDC-703E67767875}"/>
              </a:ext>
            </a:extLst>
          </p:cNvPr>
          <p:cNvPicPr>
            <a:picLocks noGrp="1" noChangeAspect="1"/>
          </p:cNvPicPr>
          <p:nvPr>
            <p:ph sz="quarter" idx="14"/>
          </p:nvPr>
        </p:nvPicPr>
        <p:blipFill>
          <a:blip r:embed="rId3"/>
          <a:stretch>
            <a:fillRect/>
          </a:stretch>
        </p:blipFill>
        <p:spPr>
          <a:xfrm>
            <a:off x="6588512" y="2323174"/>
            <a:ext cx="4890813" cy="3903905"/>
          </a:xfrm>
          <a:prstGeom prst="rect">
            <a:avLst/>
          </a:prstGeom>
        </p:spPr>
      </p:pic>
      <p:pic>
        <p:nvPicPr>
          <p:cNvPr id="8" name="Image 7">
            <a:extLst>
              <a:ext uri="{FF2B5EF4-FFF2-40B4-BE49-F238E27FC236}">
                <a16:creationId xmlns:a16="http://schemas.microsoft.com/office/drawing/2014/main" id="{21C6A4B9-F39D-7FC9-592F-CCD7A0F8AA03}"/>
              </a:ext>
            </a:extLst>
          </p:cNvPr>
          <p:cNvPicPr>
            <a:picLocks noChangeAspect="1"/>
          </p:cNvPicPr>
          <p:nvPr/>
        </p:nvPicPr>
        <p:blipFill>
          <a:blip r:embed="rId4"/>
          <a:stretch>
            <a:fillRect/>
          </a:stretch>
        </p:blipFill>
        <p:spPr>
          <a:xfrm>
            <a:off x="494518" y="4600823"/>
            <a:ext cx="5601482" cy="2010056"/>
          </a:xfrm>
          <a:prstGeom prst="rect">
            <a:avLst/>
          </a:prstGeom>
        </p:spPr>
      </p:pic>
      <p:pic>
        <p:nvPicPr>
          <p:cNvPr id="10" name="Image 9">
            <a:extLst>
              <a:ext uri="{FF2B5EF4-FFF2-40B4-BE49-F238E27FC236}">
                <a16:creationId xmlns:a16="http://schemas.microsoft.com/office/drawing/2014/main" id="{9656CC06-6380-0558-57C7-92C0383CA4CF}"/>
              </a:ext>
            </a:extLst>
          </p:cNvPr>
          <p:cNvPicPr>
            <a:picLocks noChangeAspect="1"/>
          </p:cNvPicPr>
          <p:nvPr/>
        </p:nvPicPr>
        <p:blipFill>
          <a:blip r:embed="rId5"/>
          <a:stretch>
            <a:fillRect/>
          </a:stretch>
        </p:blipFill>
        <p:spPr>
          <a:xfrm>
            <a:off x="8481391" y="2239062"/>
            <a:ext cx="552527" cy="247685"/>
          </a:xfrm>
          <a:prstGeom prst="rect">
            <a:avLst/>
          </a:prstGeom>
        </p:spPr>
      </p:pic>
      <p:sp>
        <p:nvSpPr>
          <p:cNvPr id="13" name="ZoneTexte 12">
            <a:extLst>
              <a:ext uri="{FF2B5EF4-FFF2-40B4-BE49-F238E27FC236}">
                <a16:creationId xmlns:a16="http://schemas.microsoft.com/office/drawing/2014/main" id="{1123185A-B6EE-F1B6-ACB7-1830A52A8F0F}"/>
              </a:ext>
            </a:extLst>
          </p:cNvPr>
          <p:cNvSpPr txBox="1"/>
          <p:nvPr/>
        </p:nvSpPr>
        <p:spPr>
          <a:xfrm>
            <a:off x="494518" y="1508549"/>
            <a:ext cx="5601482" cy="307777"/>
          </a:xfrm>
          <a:prstGeom prst="rect">
            <a:avLst/>
          </a:prstGeom>
          <a:noFill/>
        </p:spPr>
        <p:txBody>
          <a:bodyPr wrap="square">
            <a:spAutoFit/>
          </a:bodyPr>
          <a:lstStyle/>
          <a:p>
            <a:r>
              <a:rPr lang="en-US" sz="1400" dirty="0">
                <a:solidFill>
                  <a:srgbClr val="0070C0"/>
                </a:solidFill>
              </a:rPr>
              <a:t>Cross section of the ULISSE type tank casing (junction of the insulating blocks)</a:t>
            </a:r>
            <a:endParaRPr lang="fr-FR" sz="1400" dirty="0">
              <a:solidFill>
                <a:srgbClr val="0070C0"/>
              </a:solidFill>
            </a:endParaRPr>
          </a:p>
        </p:txBody>
      </p:sp>
      <p:sp>
        <p:nvSpPr>
          <p:cNvPr id="15" name="ZoneTexte 14">
            <a:extLst>
              <a:ext uri="{FF2B5EF4-FFF2-40B4-BE49-F238E27FC236}">
                <a16:creationId xmlns:a16="http://schemas.microsoft.com/office/drawing/2014/main" id="{583B9BB1-45E6-2ACA-642F-DAC21652D227}"/>
              </a:ext>
            </a:extLst>
          </p:cNvPr>
          <p:cNvSpPr txBox="1"/>
          <p:nvPr/>
        </p:nvSpPr>
        <p:spPr>
          <a:xfrm>
            <a:off x="739475" y="4279183"/>
            <a:ext cx="5293098" cy="307777"/>
          </a:xfrm>
          <a:prstGeom prst="rect">
            <a:avLst/>
          </a:prstGeom>
          <a:noFill/>
        </p:spPr>
        <p:txBody>
          <a:bodyPr wrap="square">
            <a:spAutoFit/>
          </a:bodyPr>
          <a:lstStyle/>
          <a:p>
            <a:r>
              <a:rPr lang="en-US" sz="1400" dirty="0">
                <a:solidFill>
                  <a:srgbClr val="0070C0"/>
                </a:solidFill>
              </a:rPr>
              <a:t>Junction of the transverse strips of the envelope of the ULISSE Reservoir</a:t>
            </a:r>
            <a:endParaRPr lang="fr-FR" sz="1400" dirty="0">
              <a:solidFill>
                <a:srgbClr val="0070C0"/>
              </a:solidFill>
            </a:endParaRPr>
          </a:p>
        </p:txBody>
      </p:sp>
      <p:sp>
        <p:nvSpPr>
          <p:cNvPr id="17" name="ZoneTexte 16">
            <a:extLst>
              <a:ext uri="{FF2B5EF4-FFF2-40B4-BE49-F238E27FC236}">
                <a16:creationId xmlns:a16="http://schemas.microsoft.com/office/drawing/2014/main" id="{EEDC5447-66C8-EB20-B588-45B10F83AE13}"/>
              </a:ext>
            </a:extLst>
          </p:cNvPr>
          <p:cNvSpPr txBox="1"/>
          <p:nvPr/>
        </p:nvSpPr>
        <p:spPr>
          <a:xfrm>
            <a:off x="6583897" y="1757898"/>
            <a:ext cx="4694329" cy="523220"/>
          </a:xfrm>
          <a:prstGeom prst="rect">
            <a:avLst/>
          </a:prstGeom>
          <a:noFill/>
        </p:spPr>
        <p:txBody>
          <a:bodyPr wrap="square">
            <a:spAutoFit/>
          </a:bodyPr>
          <a:lstStyle/>
          <a:p>
            <a:r>
              <a:rPr lang="en-US" sz="1400" dirty="0">
                <a:solidFill>
                  <a:srgbClr val="0070C0"/>
                </a:solidFill>
              </a:rPr>
              <a:t>Principle of anchoring the ULISSE Reservoir on the lake bottom</a:t>
            </a:r>
          </a:p>
          <a:p>
            <a:r>
              <a:rPr lang="en-US" sz="1400" dirty="0">
                <a:solidFill>
                  <a:srgbClr val="0070C0"/>
                </a:solidFill>
              </a:rPr>
              <a:t>with Marine Flex helical screw anchors</a:t>
            </a:r>
            <a:endParaRPr lang="fr-FR" sz="1400" dirty="0">
              <a:solidFill>
                <a:srgbClr val="0070C0"/>
              </a:solidFill>
            </a:endParaRPr>
          </a:p>
        </p:txBody>
      </p:sp>
    </p:spTree>
    <p:extLst>
      <p:ext uri="{BB962C8B-B14F-4D97-AF65-F5344CB8AC3E}">
        <p14:creationId xmlns:p14="http://schemas.microsoft.com/office/powerpoint/2010/main" val="1301333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CF9B53-C6E2-C528-2DDB-5485B517B360}"/>
              </a:ext>
            </a:extLst>
          </p:cNvPr>
          <p:cNvSpPr>
            <a:spLocks noGrp="1"/>
          </p:cNvSpPr>
          <p:nvPr>
            <p:ph type="title"/>
          </p:nvPr>
        </p:nvSpPr>
        <p:spPr>
          <a:xfrm>
            <a:off x="913774" y="1220084"/>
            <a:ext cx="10364451" cy="644799"/>
          </a:xfrm>
        </p:spPr>
        <p:txBody>
          <a:bodyPr>
            <a:normAutofit/>
          </a:bodyPr>
          <a:lstStyle/>
          <a:p>
            <a:r>
              <a:rPr lang="fr-FR" sz="2800" cap="none" dirty="0">
                <a:solidFill>
                  <a:schemeClr val="accent1"/>
                </a:solidFill>
              </a:rPr>
              <a:t>Potential Environnemental lake impacts of ULISSE Reservoirs </a:t>
            </a:r>
          </a:p>
        </p:txBody>
      </p:sp>
      <p:sp>
        <p:nvSpPr>
          <p:cNvPr id="3" name="Espace réservé du contenu 2">
            <a:extLst>
              <a:ext uri="{FF2B5EF4-FFF2-40B4-BE49-F238E27FC236}">
                <a16:creationId xmlns:a16="http://schemas.microsoft.com/office/drawing/2014/main" id="{A380A5C1-3868-1E04-9B91-90E201016831}"/>
              </a:ext>
            </a:extLst>
          </p:cNvPr>
          <p:cNvSpPr>
            <a:spLocks noGrp="1"/>
          </p:cNvSpPr>
          <p:nvPr>
            <p:ph sz="quarter" idx="13"/>
          </p:nvPr>
        </p:nvSpPr>
        <p:spPr>
          <a:xfrm>
            <a:off x="1010027" y="2138051"/>
            <a:ext cx="10363826" cy="3424107"/>
          </a:xfrm>
        </p:spPr>
        <p:txBody>
          <a:bodyPr>
            <a:normAutofit fontScale="92500" lnSpcReduction="10000"/>
          </a:bodyPr>
          <a:lstStyle/>
          <a:p>
            <a:r>
              <a:rPr lang="en-US" b="1" cap="none" dirty="0">
                <a:solidFill>
                  <a:schemeClr val="accent1"/>
                </a:solidFill>
              </a:rPr>
              <a:t>External convection currents</a:t>
            </a:r>
            <a:r>
              <a:rPr lang="en-US" cap="none" dirty="0"/>
              <a:t>, induced by heat loss through the biocompatible envelope (textile and cellular glass) of ULISSE reservoirs, can </a:t>
            </a:r>
            <a:r>
              <a:rPr lang="en-US" b="1" cap="none" dirty="0">
                <a:solidFill>
                  <a:schemeClr val="accent1"/>
                </a:solidFill>
              </a:rPr>
              <a:t>improve the circulation of nutrients and the oxygenation of the lake bottom</a:t>
            </a:r>
            <a:r>
              <a:rPr lang="en-US" cap="none" dirty="0"/>
              <a:t>, </a:t>
            </a:r>
            <a:r>
              <a:rPr lang="en-US" b="1" cap="none" dirty="0">
                <a:solidFill>
                  <a:schemeClr val="accent1"/>
                </a:solidFill>
              </a:rPr>
              <a:t>protecting the aquatic ecosystem against Eutrophication and Global Warming !</a:t>
            </a:r>
            <a:endParaRPr lang="en-US" cap="none" dirty="0"/>
          </a:p>
          <a:p>
            <a:r>
              <a:rPr lang="en-US" cap="none" dirty="0"/>
              <a:t>The presence of the ULISSE Reservoirs can create, around (vicinity), </a:t>
            </a:r>
            <a:r>
              <a:rPr lang="en-US" b="1" cap="none" dirty="0">
                <a:solidFill>
                  <a:schemeClr val="accent1"/>
                </a:solidFill>
              </a:rPr>
              <a:t>ecological niches </a:t>
            </a:r>
            <a:r>
              <a:rPr lang="en-US" cap="none" dirty="0"/>
              <a:t>protected from fishing and thus promote the development of aquatic fauna.</a:t>
            </a:r>
          </a:p>
          <a:p>
            <a:r>
              <a:rPr lang="en-US" cap="none" dirty="0"/>
              <a:t>Selective capture (</a:t>
            </a:r>
            <a:r>
              <a:rPr lang="en-US" b="1" cap="none" dirty="0">
                <a:solidFill>
                  <a:schemeClr val="accent1"/>
                </a:solidFill>
              </a:rPr>
              <a:t>filtration of phytoplankton</a:t>
            </a:r>
            <a:r>
              <a:rPr lang="en-US" cap="none" dirty="0"/>
              <a:t>) would make it possible to regulate “blooms” (toxic algal blooms), if necessary, to </a:t>
            </a:r>
            <a:r>
              <a:rPr lang="en-US" b="1" cap="none" dirty="0">
                <a:solidFill>
                  <a:schemeClr val="accent1"/>
                </a:solidFill>
              </a:rPr>
              <a:t>recover GHGs and CH</a:t>
            </a:r>
            <a:r>
              <a:rPr lang="en-US" b="1" cap="none" baseline="-25000" dirty="0">
                <a:solidFill>
                  <a:schemeClr val="accent1"/>
                </a:solidFill>
              </a:rPr>
              <a:t>4</a:t>
            </a:r>
            <a:r>
              <a:rPr lang="en-US" b="1" cap="none" dirty="0">
                <a:solidFill>
                  <a:schemeClr val="accent1"/>
                </a:solidFill>
              </a:rPr>
              <a:t> </a:t>
            </a:r>
            <a:r>
              <a:rPr lang="en-US" cap="none" dirty="0"/>
              <a:t>(for energy use).</a:t>
            </a:r>
          </a:p>
          <a:p>
            <a:r>
              <a:rPr lang="en-US" cap="none" dirty="0"/>
              <a:t>The confinement of the heat captured in the reservoirs would </a:t>
            </a:r>
            <a:r>
              <a:rPr lang="en-US" b="1" cap="none" dirty="0">
                <a:solidFill>
                  <a:schemeClr val="accent1"/>
                </a:solidFill>
              </a:rPr>
              <a:t>lowering the surface temperature of the lake</a:t>
            </a:r>
            <a:r>
              <a:rPr lang="en-US" cap="none" dirty="0"/>
              <a:t>, the loss of water by </a:t>
            </a:r>
            <a:r>
              <a:rPr lang="en-US" b="1" cap="none" dirty="0">
                <a:solidFill>
                  <a:schemeClr val="accent1"/>
                </a:solidFill>
              </a:rPr>
              <a:t>evaporation</a:t>
            </a:r>
            <a:r>
              <a:rPr lang="en-US" cap="none" dirty="0"/>
              <a:t> and would further </a:t>
            </a:r>
            <a:r>
              <a:rPr lang="en-US" b="1" cap="none" dirty="0">
                <a:solidFill>
                  <a:schemeClr val="accent1"/>
                </a:solidFill>
              </a:rPr>
              <a:t>increase the dissolved oxygen </a:t>
            </a:r>
            <a:r>
              <a:rPr lang="en-US" cap="none" dirty="0"/>
              <a:t>in the water.</a:t>
            </a:r>
          </a:p>
          <a:p>
            <a:pPr marL="0" indent="0">
              <a:buNone/>
            </a:pPr>
            <a:endParaRPr lang="fr-FR" cap="none" dirty="0"/>
          </a:p>
        </p:txBody>
      </p:sp>
    </p:spTree>
    <p:extLst>
      <p:ext uri="{BB962C8B-B14F-4D97-AF65-F5344CB8AC3E}">
        <p14:creationId xmlns:p14="http://schemas.microsoft.com/office/powerpoint/2010/main" val="1851160038"/>
      </p:ext>
    </p:extLst>
  </p:cSld>
  <p:clrMapOvr>
    <a:masterClrMapping/>
  </p:clrMapOvr>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TM04033925[[fn=Ronds dans l’eau]]</Template>
  <TotalTime>31316</TotalTime>
  <Words>4589</Words>
  <Application>Microsoft Office PowerPoint</Application>
  <PresentationFormat>Grand écran</PresentationFormat>
  <Paragraphs>314</Paragraphs>
  <Slides>41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41</vt:i4>
      </vt:variant>
    </vt:vector>
  </HeadingPairs>
  <TitlesOfParts>
    <vt:vector size="46" baseType="lpstr">
      <vt:lpstr>Arial</vt:lpstr>
      <vt:lpstr>Calibri</vt:lpstr>
      <vt:lpstr>Calibri Light</vt:lpstr>
      <vt:lpstr>Tw Cen MT</vt:lpstr>
      <vt:lpstr>Ronds dans l’eau</vt:lpstr>
      <vt:lpstr>Présentation PowerPoint</vt:lpstr>
      <vt:lpstr>ULISSE Project  Under Lake Infrastructure for thermal capture and Storage of Solar Energy     </vt:lpstr>
      <vt:lpstr>Plan of the presentation</vt:lpstr>
      <vt:lpstr>Major challenge of the Swiss Energy Strategy 2050</vt:lpstr>
      <vt:lpstr>Development &amp; limits of Thermal Lacustrine Networks</vt:lpstr>
      <vt:lpstr>Not only glaciers are threatened by Global Warming !</vt:lpstr>
      <vt:lpstr>ULISSE project with a dual purpose</vt:lpstr>
      <vt:lpstr>Constructive details of the ULISSE Reservoir</vt:lpstr>
      <vt:lpstr>Potential Environnemental lake impacts of ULISSE Reservoirs </vt:lpstr>
      <vt:lpstr>2) CORSAIRE “free heating” (without heat pump)   “The public drinking water network is a thermal network that is ignored “</vt:lpstr>
      <vt:lpstr>CORSAIRE free heating impacts (influences of the cold water temperature)</vt:lpstr>
      <vt:lpstr>Impact of the cold-water temperature for washing machines and his free heating (∆Tcor: 10 K) The same concerns the dishwashers !  (Main reason why “water-machines” must be connected also to the DHW)</vt:lpstr>
      <vt:lpstr>Heat flux simulation from the public Drinking Water Network during “winter de-icing” (CORSAIRE free heating)</vt:lpstr>
      <vt:lpstr>Temperature evolution in the soil around the pipe at 25 cm (R2) from the center by free heating</vt:lpstr>
      <vt:lpstr>Origin of the CORSAIRE and ULISSE projects &amp; state of the art</vt:lpstr>
      <vt:lpstr>Présentation PowerPoint</vt:lpstr>
      <vt:lpstr>The ULISSE &amp; CORSAIRE system on TLN GeniLac &amp; Geneva’s DWN</vt:lpstr>
      <vt:lpstr>ULISSE for GeniLac 6 Reservoirs of 2 M m3 = 12 M m3 @ ∆T 15 K : 0,72 PJ = 200 GWh =&gt; 17’000 toe</vt:lpstr>
      <vt:lpstr>Assumptions of the climate state and energy efficiency of buildings in 2050 (ECEEB)</vt:lpstr>
      <vt:lpstr>Performance (COP) of the Heat Pumps &amp; Circulation Pumps, depending on lake-water and end-uses temperatures (Heating + Domestic Hot Water)</vt:lpstr>
      <vt:lpstr>Extrapolation of the COP performance of the heat pumps in function of the excursion of the lake water temperature by ULISSE</vt:lpstr>
      <vt:lpstr>Water and Energy flows for GeniLac heat pumps in winter (ECEEB-Actual) (ULISSE only, without CORSAIRE free heating)</vt:lpstr>
      <vt:lpstr>Impact on the performance of the TLN of the cold-water CORSAIRE “free heating” heat exchanger inside the building (internal (no public DWN free heating) </vt:lpstr>
      <vt:lpstr>Combination of the TLN GeniLac network in the winter semester with ULISSE &amp; CORSAIRE-Public-DWN (ECEEB-2050)</vt:lpstr>
      <vt:lpstr>Energy evolution of cold (Froid) by free-cooling and heat (Chaud) by heat-pumps, associated with the lake water volume (M m3), the electricity (GWh) for hydraulic- and heat-pumps applied at GeniLac alone and with ULISSE and CORSAIRE</vt:lpstr>
      <vt:lpstr>Evolution of the energy (GWh) for cold (Froid) and heat (Chaud), lake water (M m3) and COPsys, applied to GeniLac – alone and with ULISSE + CORSAIRE</vt:lpstr>
      <vt:lpstr>Storage efficiency of the ULISSE Reservoir and the Mock-up </vt:lpstr>
      <vt:lpstr>The net storage efficiency (NSE), for the ULISSSE full-size reservoir and the Mock-up, is between 74,80% (N30) and 89,06% (N37), with an average of 83% (N26-N38)</vt:lpstr>
      <vt:lpstr>National potential of ULISSE and CORSAIRE “internally” (via the TLN)</vt:lpstr>
      <vt:lpstr>Distribution of 310 ULISSE Reservoirs of 2 M m3/unite in the15 largest Swiss lakes in proportion to the surfaces  (what about a distribution according to the local population ?)  Total ULISSE volume = 620 M m3 = 1,5 x Grande Dixcence water storage volume (400 M m3) but save potentially equivalent as twice his winter semester electricity production !</vt:lpstr>
      <vt:lpstr>National CORSAIRE potential @ 2050 via the public DWN “externally” (excluding TLNs or lake regions)</vt:lpstr>
      <vt:lpstr>National potential electricity and investment savings by ULISSE &amp; CORSAIRE @ 2050</vt:lpstr>
      <vt:lpstr>Financial costs and savings of ULISSE &amp; CORSAIRE @ 2050</vt:lpstr>
      <vt:lpstr>Alternatives of ULISSE</vt:lpstr>
      <vt:lpstr>Investment cost of different types of hot water storage (source: HSLU hochschule luzern). We observe the effect of size (economy of scale) with a linear regression which tends towards 10 CHF/m3 @1 M m3</vt:lpstr>
      <vt:lpstr>Next step of the dual ULISSE &amp; CORSAIRE P+D projects</vt:lpstr>
      <vt:lpstr>B. For the CORSAIRE free heating part:</vt:lpstr>
      <vt:lpstr>Potential Collaborations</vt:lpstr>
      <vt:lpstr>Financing of the ULISSE &amp; CORSAIRE Pilots + Demonstration Projects</vt:lpstr>
      <vt:lpstr>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ULISSE</dc:title>
  <dc:creator>William</dc:creator>
  <cp:lastModifiedBy>William</cp:lastModifiedBy>
  <cp:revision>670</cp:revision>
  <cp:lastPrinted>2021-11-18T17:23:54Z</cp:lastPrinted>
  <dcterms:created xsi:type="dcterms:W3CDTF">2021-09-07T19:20:36Z</dcterms:created>
  <dcterms:modified xsi:type="dcterms:W3CDTF">2023-12-05T17:16:40Z</dcterms:modified>
</cp:coreProperties>
</file>